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41"/>
  </p:notesMasterIdLst>
  <p:handoutMasterIdLst>
    <p:handoutMasterId r:id="rId42"/>
  </p:handoutMasterIdLst>
  <p:sldIdLst>
    <p:sldId id="259" r:id="rId2"/>
    <p:sldId id="295" r:id="rId3"/>
    <p:sldId id="296" r:id="rId4"/>
    <p:sldId id="297" r:id="rId5"/>
    <p:sldId id="284" r:id="rId6"/>
    <p:sldId id="291" r:id="rId7"/>
    <p:sldId id="283" r:id="rId8"/>
    <p:sldId id="293" r:id="rId9"/>
    <p:sldId id="294" r:id="rId10"/>
    <p:sldId id="292" r:id="rId11"/>
    <p:sldId id="320" r:id="rId12"/>
    <p:sldId id="262" r:id="rId13"/>
    <p:sldId id="285" r:id="rId14"/>
    <p:sldId id="286" r:id="rId15"/>
    <p:sldId id="287" r:id="rId16"/>
    <p:sldId id="288" r:id="rId17"/>
    <p:sldId id="289" r:id="rId18"/>
    <p:sldId id="321" r:id="rId19"/>
    <p:sldId id="290" r:id="rId20"/>
    <p:sldId id="322" r:id="rId21"/>
    <p:sldId id="298" r:id="rId22"/>
    <p:sldId id="300" r:id="rId23"/>
    <p:sldId id="306" r:id="rId24"/>
    <p:sldId id="307" r:id="rId25"/>
    <p:sldId id="308" r:id="rId26"/>
    <p:sldId id="309" r:id="rId27"/>
    <p:sldId id="310" r:id="rId28"/>
    <p:sldId id="302" r:id="rId29"/>
    <p:sldId id="303" r:id="rId30"/>
    <p:sldId id="304" r:id="rId31"/>
    <p:sldId id="301" r:id="rId32"/>
    <p:sldId id="311" r:id="rId33"/>
    <p:sldId id="314" r:id="rId34"/>
    <p:sldId id="315" r:id="rId35"/>
    <p:sldId id="316" r:id="rId36"/>
    <p:sldId id="319" r:id="rId37"/>
    <p:sldId id="325" r:id="rId38"/>
    <p:sldId id="323" r:id="rId39"/>
    <p:sldId id="282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BEF"/>
    <a:srgbClr val="2481BA"/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SSFD-Naive </a:t>
            </a:r>
            <a:r>
              <a:rPr lang="en-US" altLang="zh-CN" dirty="0" err="1"/>
              <a:t>gDocs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吴侃真 莫戈泉 蓝浩宁 杨亘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并发控制</a:t>
            </a: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FEB5B921-1CF0-4640-BF19-0C7AB8A3B08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56932" y="2130803"/>
            <a:ext cx="5587068" cy="33392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29B1F4-F446-47AD-BFA0-C3FE0CB33DAC}"/>
              </a:ext>
            </a:extLst>
          </p:cNvPr>
          <p:cNvSpPr/>
          <p:nvPr/>
        </p:nvSpPr>
        <p:spPr>
          <a:xfrm>
            <a:off x="692092" y="1989613"/>
            <a:ext cx="26970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单元格状态</a:t>
            </a:r>
            <a:r>
              <a:rPr lang="zh-CN" altLang="en-US" b="1" dirty="0">
                <a:solidFill>
                  <a:schemeClr val="accent1"/>
                </a:solidFill>
              </a:rPr>
              <a:t>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dirty="0"/>
              <a:t>正常状态，自加锁状态，他加锁状态，编辑状态，预放锁状态，放锁状态。</a:t>
            </a:r>
          </a:p>
          <a:p>
            <a:endParaRPr lang="zh-CN" altLang="en-US" dirty="0"/>
          </a:p>
          <a:p>
            <a:r>
              <a:rPr lang="zh-CN" altLang="en-US" b="1" dirty="0">
                <a:solidFill>
                  <a:schemeClr val="accent1"/>
                </a:solidFill>
              </a:rPr>
              <a:t>被动动作：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dirty="0"/>
              <a:t>点击，编辑完毕，收到拿锁，收到放锁，收到编辑。</a:t>
            </a:r>
          </a:p>
          <a:p>
            <a:endParaRPr lang="zh-CN" altLang="en-US" dirty="0"/>
          </a:p>
          <a:p>
            <a:r>
              <a:rPr lang="zh-CN" altLang="en-US" b="1" dirty="0">
                <a:solidFill>
                  <a:schemeClr val="accent1"/>
                </a:solidFill>
              </a:rPr>
              <a:t>主动动作：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dirty="0"/>
              <a:t>修改单元格，发送拿锁，发送放锁，发送编辑，发送警告。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67433C-B695-4128-829D-BF759EE1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0" y="1989613"/>
            <a:ext cx="6999759" cy="37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135660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3196552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354041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总体架构 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170046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DFS </a:t>
            </a:r>
            <a:r>
              <a:rPr lang="zh-CN" altLang="en-US" sz="2400" dirty="0"/>
              <a:t>设计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后端设计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7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总体架构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96CAA3-7BF3-48FE-AA03-DD26780DF5C7}"/>
              </a:ext>
            </a:extLst>
          </p:cNvPr>
          <p:cNvSpPr/>
          <p:nvPr/>
        </p:nvSpPr>
        <p:spPr>
          <a:xfrm>
            <a:off x="2103121" y="5099125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DBC52C5-CA4B-4BB6-846F-563264276E5E}"/>
              </a:ext>
            </a:extLst>
          </p:cNvPr>
          <p:cNvSpPr/>
          <p:nvPr/>
        </p:nvSpPr>
        <p:spPr>
          <a:xfrm>
            <a:off x="957431" y="4676887"/>
            <a:ext cx="2458123" cy="19632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16258D-8900-4AF6-9800-96A46A5C75B3}"/>
              </a:ext>
            </a:extLst>
          </p:cNvPr>
          <p:cNvSpPr/>
          <p:nvPr/>
        </p:nvSpPr>
        <p:spPr>
          <a:xfrm>
            <a:off x="1129554" y="5481022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AB9B3A-31C1-48B3-900A-11C4783982A9}"/>
              </a:ext>
            </a:extLst>
          </p:cNvPr>
          <p:cNvSpPr/>
          <p:nvPr/>
        </p:nvSpPr>
        <p:spPr>
          <a:xfrm>
            <a:off x="2103121" y="5758031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445A2E3-EEB1-4A04-945F-0E251D969966}"/>
              </a:ext>
            </a:extLst>
          </p:cNvPr>
          <p:cNvSpPr/>
          <p:nvPr/>
        </p:nvSpPr>
        <p:spPr>
          <a:xfrm>
            <a:off x="3550025" y="1650658"/>
            <a:ext cx="4808668" cy="2622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D5F7ADA-537D-4D44-96B5-E8CCEF87D84F}"/>
              </a:ext>
            </a:extLst>
          </p:cNvPr>
          <p:cNvSpPr/>
          <p:nvPr/>
        </p:nvSpPr>
        <p:spPr>
          <a:xfrm>
            <a:off x="5637008" y="4760259"/>
            <a:ext cx="2463501" cy="18798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B394F4-42DE-48EE-BDCE-5991671371B7}"/>
              </a:ext>
            </a:extLst>
          </p:cNvPr>
          <p:cNvSpPr/>
          <p:nvPr/>
        </p:nvSpPr>
        <p:spPr>
          <a:xfrm>
            <a:off x="6707395" y="5099765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6300EE-AA77-4337-9CF2-E7F7A7F3405B}"/>
              </a:ext>
            </a:extLst>
          </p:cNvPr>
          <p:cNvSpPr/>
          <p:nvPr/>
        </p:nvSpPr>
        <p:spPr>
          <a:xfrm>
            <a:off x="5814510" y="5573102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0FC028-3C82-45E9-B69E-095D8D807443}"/>
              </a:ext>
            </a:extLst>
          </p:cNvPr>
          <p:cNvSpPr/>
          <p:nvPr/>
        </p:nvSpPr>
        <p:spPr>
          <a:xfrm>
            <a:off x="6790767" y="5823856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5FDBFC-0702-43C8-8CC2-51632A6027BF}"/>
              </a:ext>
            </a:extLst>
          </p:cNvPr>
          <p:cNvSpPr/>
          <p:nvPr/>
        </p:nvSpPr>
        <p:spPr>
          <a:xfrm>
            <a:off x="3942679" y="2851417"/>
            <a:ext cx="865990" cy="4733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MASTER</a:t>
            </a:r>
            <a:endParaRPr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9A34E3-4AE9-4A0F-AAF4-BD3E79FE45E7}"/>
              </a:ext>
            </a:extLst>
          </p:cNvPr>
          <p:cNvSpPr/>
          <p:nvPr/>
        </p:nvSpPr>
        <p:spPr>
          <a:xfrm>
            <a:off x="6790767" y="3324754"/>
            <a:ext cx="865990" cy="4733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MASTER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95AF0F-0D9A-4FA2-A8FF-7BB16E10691F}"/>
              </a:ext>
            </a:extLst>
          </p:cNvPr>
          <p:cNvSpPr/>
          <p:nvPr/>
        </p:nvSpPr>
        <p:spPr>
          <a:xfrm>
            <a:off x="5749965" y="1842245"/>
            <a:ext cx="865990" cy="4733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MASTER</a:t>
            </a:r>
            <a:endParaRPr lang="zh-CN" altLang="en-US" sz="14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FC7D8D1D-C280-4CAD-B1E2-8B076F453418}"/>
              </a:ext>
            </a:extLst>
          </p:cNvPr>
          <p:cNvSpPr/>
          <p:nvPr/>
        </p:nvSpPr>
        <p:spPr>
          <a:xfrm>
            <a:off x="419549" y="2154217"/>
            <a:ext cx="1834179" cy="2312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752C9E-F255-4A56-9E46-F7170192CC45}"/>
              </a:ext>
            </a:extLst>
          </p:cNvPr>
          <p:cNvSpPr txBox="1"/>
          <p:nvPr/>
        </p:nvSpPr>
        <p:spPr>
          <a:xfrm>
            <a:off x="2321767" y="2072896"/>
            <a:ext cx="10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数据流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EC22ADA-CB32-42BA-870E-1C580CAD0508}"/>
              </a:ext>
            </a:extLst>
          </p:cNvPr>
          <p:cNvSpPr/>
          <p:nvPr/>
        </p:nvSpPr>
        <p:spPr>
          <a:xfrm>
            <a:off x="419548" y="2576453"/>
            <a:ext cx="1834179" cy="779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D3FF03-843B-408A-A1F1-E81913A58641}"/>
              </a:ext>
            </a:extLst>
          </p:cNvPr>
          <p:cNvSpPr txBox="1"/>
          <p:nvPr/>
        </p:nvSpPr>
        <p:spPr>
          <a:xfrm>
            <a:off x="2321767" y="2454793"/>
            <a:ext cx="10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控制流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3C9E641-3526-4244-992E-A53A042390EC}"/>
              </a:ext>
            </a:extLst>
          </p:cNvPr>
          <p:cNvSpPr/>
          <p:nvPr/>
        </p:nvSpPr>
        <p:spPr>
          <a:xfrm>
            <a:off x="3404935" y="5456816"/>
            <a:ext cx="2259105" cy="2312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EC13BDDD-E5D2-4B91-B782-30AD779F246B}"/>
              </a:ext>
            </a:extLst>
          </p:cNvPr>
          <p:cNvSpPr/>
          <p:nvPr/>
        </p:nvSpPr>
        <p:spPr>
          <a:xfrm rot="10800000">
            <a:off x="3354502" y="5708210"/>
            <a:ext cx="2271609" cy="2312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192E0E9F-E75B-4C35-A0C4-7941D10298B6}"/>
              </a:ext>
            </a:extLst>
          </p:cNvPr>
          <p:cNvSpPr/>
          <p:nvPr/>
        </p:nvSpPr>
        <p:spPr>
          <a:xfrm>
            <a:off x="3365120" y="5257799"/>
            <a:ext cx="2384845" cy="463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2458C80C-D206-4C27-BB54-BFD0DA1CFCC9}"/>
              </a:ext>
            </a:extLst>
          </p:cNvPr>
          <p:cNvSpPr/>
          <p:nvPr/>
        </p:nvSpPr>
        <p:spPr>
          <a:xfrm rot="19354242">
            <a:off x="2448030" y="4164774"/>
            <a:ext cx="1834179" cy="779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35C4B67A-0DDE-4877-98C1-87B07A580EFB}"/>
              </a:ext>
            </a:extLst>
          </p:cNvPr>
          <p:cNvSpPr/>
          <p:nvPr/>
        </p:nvSpPr>
        <p:spPr>
          <a:xfrm rot="8500952">
            <a:off x="2550401" y="4275350"/>
            <a:ext cx="1834179" cy="779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B805CE9-A291-4FD5-9601-3A988649A6E1}"/>
              </a:ext>
            </a:extLst>
          </p:cNvPr>
          <p:cNvSpPr/>
          <p:nvPr/>
        </p:nvSpPr>
        <p:spPr>
          <a:xfrm rot="19595666">
            <a:off x="4679101" y="2468838"/>
            <a:ext cx="1204856" cy="206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KAFKA</a:t>
            </a:r>
            <a:r>
              <a:rPr lang="zh-CN" altLang="en-US" sz="1600" b="1" dirty="0">
                <a:solidFill>
                  <a:schemeClr val="tx1"/>
                </a:solidFill>
              </a:rPr>
              <a:t>集群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62AC8E-E0EC-4092-9D86-49E305C532EB}"/>
              </a:ext>
            </a:extLst>
          </p:cNvPr>
          <p:cNvSpPr/>
          <p:nvPr/>
        </p:nvSpPr>
        <p:spPr>
          <a:xfrm rot="3896348">
            <a:off x="6187533" y="2689733"/>
            <a:ext cx="1204856" cy="206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KAFKA</a:t>
            </a:r>
            <a:r>
              <a:rPr lang="zh-CN" altLang="en-US" sz="1600" b="1" dirty="0">
                <a:solidFill>
                  <a:schemeClr val="tx1"/>
                </a:solidFill>
              </a:rPr>
              <a:t>集群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31E8F0F-3701-4E2B-8E03-F8C9CA09BC8D}"/>
              </a:ext>
            </a:extLst>
          </p:cNvPr>
          <p:cNvSpPr/>
          <p:nvPr/>
        </p:nvSpPr>
        <p:spPr>
          <a:xfrm>
            <a:off x="354589" y="3674267"/>
            <a:ext cx="1769633" cy="64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ZooKeeper</a:t>
            </a:r>
            <a:r>
              <a:rPr lang="zh-CN" altLang="en-US" dirty="0"/>
              <a:t>集群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8EA0349-4FDC-49E9-AA32-7FD44EC15B53}"/>
              </a:ext>
            </a:extLst>
          </p:cNvPr>
          <p:cNvCxnSpPr>
            <a:cxnSpLocks/>
          </p:cNvCxnSpPr>
          <p:nvPr/>
        </p:nvCxnSpPr>
        <p:spPr>
          <a:xfrm flipV="1">
            <a:off x="2003815" y="3367272"/>
            <a:ext cx="1655898" cy="4927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EFA481D-2CE1-4341-9F3D-704092931995}"/>
              </a:ext>
            </a:extLst>
          </p:cNvPr>
          <p:cNvCxnSpPr>
            <a:cxnSpLocks/>
          </p:cNvCxnSpPr>
          <p:nvPr/>
        </p:nvCxnSpPr>
        <p:spPr>
          <a:xfrm>
            <a:off x="2092768" y="3955670"/>
            <a:ext cx="3861591" cy="11233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56D0563-88D1-4DA0-9E8D-8957627D2994}"/>
              </a:ext>
            </a:extLst>
          </p:cNvPr>
          <p:cNvCxnSpPr>
            <a:cxnSpLocks/>
          </p:cNvCxnSpPr>
          <p:nvPr/>
        </p:nvCxnSpPr>
        <p:spPr>
          <a:xfrm flipV="1">
            <a:off x="375236" y="2974743"/>
            <a:ext cx="1834092" cy="192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B084366-8104-4A6A-9A34-534072CB2C2E}"/>
              </a:ext>
            </a:extLst>
          </p:cNvPr>
          <p:cNvSpPr txBox="1"/>
          <p:nvPr/>
        </p:nvSpPr>
        <p:spPr>
          <a:xfrm>
            <a:off x="2321767" y="2787818"/>
            <a:ext cx="12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服务提供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4BA036C9-9210-4096-8732-74B3D218E9C7}"/>
              </a:ext>
            </a:extLst>
          </p:cNvPr>
          <p:cNvSpPr/>
          <p:nvPr/>
        </p:nvSpPr>
        <p:spPr>
          <a:xfrm rot="4931173">
            <a:off x="6206247" y="4479549"/>
            <a:ext cx="714898" cy="739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星形: 五角 48">
            <a:extLst>
              <a:ext uri="{FF2B5EF4-FFF2-40B4-BE49-F238E27FC236}">
                <a16:creationId xmlns:a16="http://schemas.microsoft.com/office/drawing/2014/main" id="{A5D4BA00-BFDE-4C33-99A2-2BD893FBEAF9}"/>
              </a:ext>
            </a:extLst>
          </p:cNvPr>
          <p:cNvSpPr/>
          <p:nvPr/>
        </p:nvSpPr>
        <p:spPr>
          <a:xfrm>
            <a:off x="6478665" y="1718781"/>
            <a:ext cx="239497" cy="23129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Operation 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414168" y="1824131"/>
            <a:ext cx="7761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Bahnschrift" panose="020B0502040204020203" pitchFamily="34" charset="0"/>
              </a:rPr>
              <a:t>实现了基本与扩展的文件系统接口共十一个：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Create</a:t>
            </a:r>
            <a:r>
              <a:rPr lang="en-US" altLang="zh-CN" dirty="0">
                <a:latin typeface="Bahnschrift" panose="020B0502040204020203" pitchFamily="34" charset="0"/>
              </a:rPr>
              <a:t>, </a:t>
            </a:r>
            <a:r>
              <a:rPr lang="en-US" altLang="zh-CN" dirty="0" err="1">
                <a:latin typeface="Bahnschrift" panose="020B0502040204020203" pitchFamily="34" charset="0"/>
              </a:rPr>
              <a:t>Mkdir</a:t>
            </a:r>
            <a:r>
              <a:rPr lang="en-US" altLang="zh-CN" dirty="0">
                <a:latin typeface="Bahnschrift" panose="020B0502040204020203" pitchFamily="34" charset="0"/>
              </a:rPr>
              <a:t>, Delete, Open, Close, Write, Read, Append, List, </a:t>
            </a:r>
            <a:r>
              <a:rPr lang="en-US" altLang="zh-CN" dirty="0" err="1">
                <a:latin typeface="Bahnschrift" panose="020B0502040204020203" pitchFamily="34" charset="0"/>
              </a:rPr>
              <a:t>GetFileInfo</a:t>
            </a:r>
            <a:r>
              <a:rPr lang="en-US" altLang="zh-CN" dirty="0">
                <a:latin typeface="Bahnschrift" panose="020B0502040204020203" pitchFamily="34" charset="0"/>
              </a:rPr>
              <a:t>, Scan</a:t>
            </a: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所有接口</a:t>
            </a:r>
            <a:r>
              <a:rPr lang="zh-CN" altLang="en-US">
                <a:latin typeface="Bahnschrift" panose="020B0502040204020203" pitchFamily="34" charset="0"/>
              </a:rPr>
              <a:t>支持</a:t>
            </a:r>
            <a:r>
              <a:rPr lang="zh-CN" altLang="en-US" b="1">
                <a:latin typeface="Bahnschrift" panose="020B0502040204020203" pitchFamily="34" charset="0"/>
              </a:rPr>
              <a:t>并发</a:t>
            </a:r>
            <a:r>
              <a:rPr lang="zh-CN" altLang="en-US">
                <a:latin typeface="Bahnschrift" panose="020B0502040204020203" pitchFamily="34" charset="0"/>
              </a:rPr>
              <a:t>操作</a:t>
            </a:r>
            <a:endParaRPr lang="en-US" altLang="zh-C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65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Chunk &amp; Replication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59199"/>
            <a:ext cx="42169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Bahnschrift" panose="020B0502040204020203" pitchFamily="34" charset="0"/>
              </a:rPr>
              <a:t>实现了将文件数据分为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，并以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级别做副本，元数据管理等操作。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副本数，大小均可变配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写数据时，实现了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数据</a:t>
            </a:r>
            <a:r>
              <a:rPr lang="zh-CN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链式</a:t>
            </a:r>
            <a:endParaRPr lang="en-US" altLang="zh-CN" dirty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传播</a:t>
            </a:r>
            <a:r>
              <a:rPr lang="zh-CN" altLang="en-US" dirty="0">
                <a:latin typeface="Bahnschrift" panose="020B0502040204020203" pitchFamily="34" charset="0"/>
              </a:rPr>
              <a:t>，写需要到成功写入所有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副本才算成功。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读数据时，只要到其中一个副本中读即可。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定期触发</a:t>
            </a:r>
            <a:r>
              <a:rPr lang="en-US" altLang="zh-CN" dirty="0">
                <a:latin typeface="Bahnschrift" panose="020B0502040204020203" pitchFamily="34" charset="0"/>
              </a:rPr>
              <a:t>re-replication</a:t>
            </a:r>
            <a:r>
              <a:rPr lang="zh-CN" altLang="en-US" dirty="0">
                <a:latin typeface="Bahnschrift" panose="020B0502040204020203" pitchFamily="34" charset="0"/>
              </a:rPr>
              <a:t>，补充副本数不足的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，提升系统的</a:t>
            </a:r>
            <a:r>
              <a:rPr lang="en-US" altLang="zh-CN" dirty="0">
                <a:latin typeface="Bahnschrift" panose="020B0502040204020203" pitchFamily="34" charset="0"/>
              </a:rPr>
              <a:t>MTTDL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43A789-6A4B-45F6-8F51-619770EF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762" y="2043954"/>
            <a:ext cx="4464425" cy="40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Fault Tolerance 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Bahnschrift" panose="020B0502040204020203" pitchFamily="34" charset="0"/>
              </a:rPr>
              <a:t>体现在三个方面 ：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multiple master nodes </a:t>
            </a:r>
            <a:r>
              <a:rPr lang="zh-CN" altLang="en-US" dirty="0">
                <a:latin typeface="Bahnschrift" panose="020B0502040204020203" pitchFamily="34" charset="0"/>
              </a:rPr>
              <a:t>通过</a:t>
            </a:r>
            <a:r>
              <a:rPr lang="en-US" altLang="zh-CN" dirty="0">
                <a:latin typeface="Bahnschrift" panose="020B0502040204020203" pitchFamily="34" charset="0"/>
              </a:rPr>
              <a:t>zookeeper</a:t>
            </a:r>
            <a:r>
              <a:rPr lang="zh-CN" altLang="en-US" dirty="0">
                <a:latin typeface="Bahnschrift" panose="020B0502040204020203" pitchFamily="34" charset="0"/>
              </a:rPr>
              <a:t>选举</a:t>
            </a:r>
            <a:r>
              <a:rPr lang="en-US" altLang="zh-CN" dirty="0">
                <a:latin typeface="Bahnschrift" panose="020B0502040204020203" pitchFamily="34" charset="0"/>
              </a:rPr>
              <a:t>leader</a:t>
            </a:r>
            <a:r>
              <a:rPr lang="zh-CN" altLang="en-US" dirty="0">
                <a:latin typeface="Bahnschrift" panose="020B0502040204020203" pitchFamily="34" charset="0"/>
              </a:rPr>
              <a:t>，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之间通过</a:t>
            </a:r>
            <a:r>
              <a:rPr lang="en-US" altLang="zh-CN" dirty="0" err="1">
                <a:latin typeface="Bahnschrift" panose="020B0502040204020203" pitchFamily="34" charset="0"/>
              </a:rPr>
              <a:t>kafka</a:t>
            </a:r>
            <a:r>
              <a:rPr lang="zh-CN" altLang="en-US" dirty="0">
                <a:latin typeface="Bahnschrift" panose="020B0502040204020203" pitchFamily="34" charset="0"/>
              </a:rPr>
              <a:t>进行日志同步，如果发生</a:t>
            </a:r>
            <a:r>
              <a:rPr lang="en-US" altLang="zh-CN" dirty="0">
                <a:latin typeface="Bahnschrift" panose="020B0502040204020203" pitchFamily="34" charset="0"/>
              </a:rPr>
              <a:t>leader failover</a:t>
            </a:r>
            <a:r>
              <a:rPr lang="zh-CN" altLang="en-US" dirty="0">
                <a:latin typeface="Bahnschrift" panose="020B0502040204020203" pitchFamily="34" charset="0"/>
              </a:rPr>
              <a:t>，另一个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迅速接替。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zh-CN" altLang="en-US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multiple data nodes </a:t>
            </a:r>
            <a:r>
              <a:rPr lang="zh-CN" altLang="en-US" dirty="0">
                <a:latin typeface="Bahnschrift" panose="020B0502040204020203" pitchFamily="34" charset="0"/>
              </a:rPr>
              <a:t>一个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在三个</a:t>
            </a:r>
            <a:r>
              <a:rPr lang="en-US" altLang="zh-CN" dirty="0" err="1">
                <a:latin typeface="Bahnschrift" panose="020B0502040204020203" pitchFamily="34" charset="0"/>
              </a:rPr>
              <a:t>chunkservers</a:t>
            </a:r>
            <a:r>
              <a:rPr lang="zh-CN" altLang="en-US" dirty="0">
                <a:latin typeface="Bahnschrift" panose="020B0502040204020203" pitchFamily="34" charset="0"/>
              </a:rPr>
              <a:t>上存放三副本，容忍任意两个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副本丢失，副本数可以自定义，来提高容错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zh-CN" altLang="en-US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Bahnschrift" panose="020B0502040204020203" pitchFamily="34" charset="0"/>
              </a:rPr>
              <a:t>re-replication </a:t>
            </a:r>
            <a:r>
              <a:rPr lang="zh-CN" altLang="en-US" dirty="0">
                <a:latin typeface="Bahnschrift" panose="020B0502040204020203" pitchFamily="34" charset="0"/>
              </a:rPr>
              <a:t>定期检查各个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副本数，不足则进行补充，来提高容错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0067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Consistency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37C8E9-281E-4CD7-B3AC-775E62A1D226}"/>
              </a:ext>
            </a:extLst>
          </p:cNvPr>
          <p:cNvSpPr txBox="1"/>
          <p:nvPr/>
        </p:nvSpPr>
        <p:spPr>
          <a:xfrm>
            <a:off x="538480" y="2075934"/>
            <a:ext cx="84226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ahnschrift" panose="020B0502040204020203" pitchFamily="34" charset="0"/>
              </a:rPr>
              <a:t>DFS</a:t>
            </a:r>
            <a:r>
              <a:rPr lang="zh-CN" altLang="en-US" b="1" dirty="0">
                <a:latin typeface="Bahnschrift" panose="020B0502040204020203" pitchFamily="34" charset="0"/>
              </a:rPr>
              <a:t>的一致性体现在</a:t>
            </a:r>
            <a:r>
              <a:rPr lang="zh-CN" altLang="en-US" dirty="0">
                <a:latin typeface="Bahnschrift" panose="020B0502040204020203" pitchFamily="34" charset="0"/>
              </a:rPr>
              <a:t>：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Bahnschrift" panose="020B0502040204020203" pitchFamily="34" charset="0"/>
              </a:rPr>
              <a:t>写</a:t>
            </a:r>
            <a:r>
              <a:rPr lang="en-US" altLang="zh-CN" b="1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：使用类</a:t>
            </a:r>
            <a:r>
              <a:rPr lang="en-US" altLang="zh-CN" dirty="0">
                <a:latin typeface="Bahnschrift" panose="020B0502040204020203" pitchFamily="34" charset="0"/>
              </a:rPr>
              <a:t>2PC</a:t>
            </a:r>
            <a:r>
              <a:rPr lang="zh-CN" altLang="en-US" dirty="0">
                <a:latin typeface="Bahnschrift" panose="020B0502040204020203" pitchFamily="34" charset="0"/>
              </a:rPr>
              <a:t>方案，一阶段缓存数据，二阶段同步数据，遇到错误重试而非回滚，类似于</a:t>
            </a:r>
            <a:r>
              <a:rPr lang="en-US" altLang="zh-CN" dirty="0">
                <a:latin typeface="Bahnschrift" panose="020B0502040204020203" pitchFamily="34" charset="0"/>
              </a:rPr>
              <a:t>GFS</a:t>
            </a:r>
            <a:r>
              <a:rPr lang="zh-CN" altLang="en-US" dirty="0">
                <a:latin typeface="Bahnschrift" panose="020B0502040204020203" pitchFamily="34" charset="0"/>
              </a:rPr>
              <a:t>的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写入。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Bahnschrift" panose="020B0502040204020203" pitchFamily="34" charset="0"/>
              </a:rPr>
              <a:t>节点新增退出</a:t>
            </a:r>
            <a:r>
              <a:rPr lang="zh-CN" altLang="en-US" dirty="0">
                <a:latin typeface="Bahnschrift" panose="020B0502040204020203" pitchFamily="34" charset="0"/>
              </a:rPr>
              <a:t>：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只保存必要的元数据，不持久化</a:t>
            </a:r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与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的映射。同步发生错误先进行重试，重试失败不影响系统正确性。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>
                <a:latin typeface="Bahnschrift" panose="020B0502040204020203" pitchFamily="34" charset="0"/>
              </a:rPr>
              <a:t>2.  </a:t>
            </a:r>
            <a:r>
              <a:rPr lang="zh-CN" altLang="en-US" b="1" dirty="0">
                <a:latin typeface="Bahnschrift" panose="020B0502040204020203" pitchFamily="34" charset="0"/>
              </a:rPr>
              <a:t>并行</a:t>
            </a:r>
            <a:r>
              <a:rPr lang="en-US" altLang="zh-CN" b="1" dirty="0">
                <a:latin typeface="Bahnschrift" panose="020B0502040204020203" pitchFamily="34" charset="0"/>
              </a:rPr>
              <a:t>append</a:t>
            </a:r>
            <a:r>
              <a:rPr lang="zh-CN" altLang="en-US" dirty="0">
                <a:latin typeface="Bahnschrift" panose="020B0502040204020203" pitchFamily="34" charset="0"/>
              </a:rPr>
              <a:t>。类似</a:t>
            </a:r>
            <a:r>
              <a:rPr lang="en-US" altLang="zh-CN" dirty="0">
                <a:latin typeface="Bahnschrift" panose="020B0502040204020203" pitchFamily="34" charset="0"/>
              </a:rPr>
              <a:t>GFS</a:t>
            </a:r>
            <a:r>
              <a:rPr lang="zh-CN" altLang="en-US" dirty="0">
                <a:latin typeface="Bahnschrift" panose="020B0502040204020203" pitchFamily="34" charset="0"/>
              </a:rPr>
              <a:t>的</a:t>
            </a:r>
            <a:r>
              <a:rPr lang="en-US" altLang="zh-CN" dirty="0">
                <a:latin typeface="Bahnschrift" panose="020B0502040204020203" pitchFamily="34" charset="0"/>
              </a:rPr>
              <a:t>append</a:t>
            </a:r>
            <a:r>
              <a:rPr lang="zh-CN" altLang="en-US" dirty="0">
                <a:latin typeface="Bahnschrift" panose="020B0502040204020203" pitchFamily="34" charset="0"/>
              </a:rPr>
              <a:t>实现，并加入</a:t>
            </a:r>
            <a:r>
              <a:rPr lang="en-US" altLang="zh-CN" dirty="0">
                <a:solidFill>
                  <a:srgbClr val="FF0000"/>
                </a:solidFill>
                <a:latin typeface="Bahnschrift" panose="020B0502040204020203" pitchFamily="34" charset="0"/>
              </a:rPr>
              <a:t>checksum</a:t>
            </a:r>
            <a:r>
              <a:rPr lang="zh-CN" altLang="en-US" dirty="0">
                <a:latin typeface="Bahnschrift" panose="020B0502040204020203" pitchFamily="34" charset="0"/>
              </a:rPr>
              <a:t>，来解决罕有的</a:t>
            </a:r>
            <a:r>
              <a:rPr lang="en-US" altLang="zh-CN" dirty="0">
                <a:latin typeface="Bahnschrift" panose="020B0502040204020203" pitchFamily="34" charset="0"/>
              </a:rPr>
              <a:t>append</a:t>
            </a:r>
            <a:r>
              <a:rPr lang="zh-CN" altLang="en-US" dirty="0">
                <a:latin typeface="Bahnschrift" panose="020B0502040204020203" pitchFamily="34" charset="0"/>
              </a:rPr>
              <a:t>重复问题。应用层只会用到单一覆盖写</a:t>
            </a:r>
            <a:r>
              <a:rPr lang="zh-CN" altLang="en-US">
                <a:latin typeface="Bahnschrift" panose="020B0502040204020203" pitchFamily="34" charset="0"/>
              </a:rPr>
              <a:t>和并行</a:t>
            </a:r>
            <a:r>
              <a:rPr lang="en-US" altLang="zh-CN">
                <a:latin typeface="Bahnschrift" panose="020B0502040204020203" pitchFamily="34" charset="0"/>
              </a:rPr>
              <a:t>append</a:t>
            </a:r>
            <a:r>
              <a:rPr lang="zh-CN" altLang="en-US" dirty="0">
                <a:latin typeface="Bahnschrift" panose="020B0502040204020203" pitchFamily="34" charset="0"/>
              </a:rPr>
              <a:t>，满足强一致性。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BAC08-9F96-40FE-9F15-37003B65D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32" y="4858770"/>
            <a:ext cx="5307736" cy="16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6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Concurrency Control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1A5CC6-E6C6-44F3-A87A-876619F8A4B3}"/>
              </a:ext>
            </a:extLst>
          </p:cNvPr>
          <p:cNvSpPr txBox="1"/>
          <p:nvPr/>
        </p:nvSpPr>
        <p:spPr>
          <a:xfrm>
            <a:off x="392653" y="1969359"/>
            <a:ext cx="83721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ahnschrift" panose="020B0502040204020203" pitchFamily="34" charset="0"/>
              </a:rPr>
              <a:t>DFS</a:t>
            </a:r>
            <a:r>
              <a:rPr lang="zh-CN" altLang="en-US" dirty="0">
                <a:latin typeface="Bahnschrift" panose="020B0502040204020203" pitchFamily="34" charset="0"/>
              </a:rPr>
              <a:t>广泛使用读写</a:t>
            </a:r>
            <a:r>
              <a:rPr lang="en-US" altLang="zh-CN" dirty="0">
                <a:latin typeface="Bahnschrift" panose="020B0502040204020203" pitchFamily="34" charset="0"/>
              </a:rPr>
              <a:t>/</a:t>
            </a:r>
            <a:r>
              <a:rPr lang="zh-CN" altLang="en-US" dirty="0">
                <a:latin typeface="Bahnschrift" panose="020B0502040204020203" pitchFamily="34" charset="0"/>
              </a:rPr>
              <a:t>互斥锁做并发控制：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1. </a:t>
            </a:r>
            <a:r>
              <a:rPr lang="zh-CN" altLang="en-US" b="1" dirty="0">
                <a:latin typeface="Bahnschrift" panose="020B0502040204020203" pitchFamily="34" charset="0"/>
              </a:rPr>
              <a:t>多种粒度锁 </a:t>
            </a:r>
            <a:r>
              <a:rPr lang="zh-CN" altLang="en-US" dirty="0"/>
              <a:t>提高并发度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latin typeface="Bahnschrift" panose="020B0502040204020203" pitchFamily="34" charset="0"/>
              </a:rPr>
              <a:t>2. </a:t>
            </a:r>
            <a:r>
              <a:rPr lang="zh-CN" altLang="en-US" b="1" dirty="0"/>
              <a:t>严格拿锁顺序  </a:t>
            </a:r>
            <a:r>
              <a:rPr lang="zh-CN" altLang="en-US" dirty="0"/>
              <a:t>按照锁粒度制定优先级，拿锁顺序优先级从高到低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latin typeface="Bahnschrift" panose="020B0502040204020203" pitchFamily="34" charset="0"/>
              </a:rPr>
              <a:t>3. </a:t>
            </a:r>
            <a:r>
              <a:rPr lang="zh-CN" altLang="en-US" b="1" dirty="0">
                <a:latin typeface="Bahnschrift" panose="020B0502040204020203" pitchFamily="34" charset="0"/>
              </a:rPr>
              <a:t>采用读写锁</a:t>
            </a:r>
            <a:r>
              <a:rPr lang="en-US" altLang="zh-CN" b="1" dirty="0">
                <a:latin typeface="Bahnschrift" panose="020B0502040204020203" pitchFamily="34" charset="0"/>
              </a:rPr>
              <a:t>  </a:t>
            </a:r>
            <a:r>
              <a:rPr lang="zh-CN" altLang="en-US" dirty="0">
                <a:latin typeface="Bahnschrift" panose="020B0502040204020203" pitchFamily="34" charset="0"/>
              </a:rPr>
              <a:t>广泛使用读写锁，提高并发读的性能</a:t>
            </a:r>
            <a:r>
              <a:rPr lang="zh-CN" altLang="en-US" dirty="0"/>
              <a:t> </a:t>
            </a:r>
            <a:r>
              <a:rPr lang="en-US" altLang="zh-CN" dirty="0"/>
              <a:t>	</a:t>
            </a:r>
            <a:r>
              <a:rPr lang="en-US" altLang="zh-CN" b="1" dirty="0"/>
              <a:t>	 </a:t>
            </a:r>
          </a:p>
          <a:p>
            <a:r>
              <a:rPr lang="en-US" altLang="zh-CN" b="1" dirty="0"/>
              <a:t>      </a:t>
            </a:r>
          </a:p>
          <a:p>
            <a:r>
              <a:rPr lang="en-US" altLang="zh-CN" b="1" dirty="0"/>
              <a:t>  </a:t>
            </a:r>
          </a:p>
          <a:p>
            <a:r>
              <a:rPr lang="zh-CN" altLang="en-US" b="1" dirty="0">
                <a:latin typeface="Bahnschrift" panose="020B0502040204020203" pitchFamily="34" charset="0"/>
              </a:rPr>
              <a:t>支持的并发场景 </a:t>
            </a:r>
            <a:r>
              <a:rPr lang="zh-CN" altLang="en-US" dirty="0">
                <a:latin typeface="Bahnschrift" panose="020B0502040204020203" pitchFamily="34" charset="0"/>
              </a:rPr>
              <a:t>： </a:t>
            </a:r>
            <a:r>
              <a:rPr lang="en-US" altLang="zh-CN" dirty="0">
                <a:latin typeface="Bahnschrift" panose="020B0502040204020203" pitchFamily="34" charset="0"/>
              </a:rPr>
              <a:t>1.</a:t>
            </a:r>
            <a:r>
              <a:rPr lang="zh-CN" altLang="en-US" dirty="0">
                <a:latin typeface="Bahnschrift" panose="020B0502040204020203" pitchFamily="34" charset="0"/>
              </a:rPr>
              <a:t>单</a:t>
            </a:r>
            <a:r>
              <a:rPr lang="en-US" altLang="zh-CN" dirty="0">
                <a:latin typeface="Bahnschrift" panose="020B0502040204020203" pitchFamily="34" charset="0"/>
              </a:rPr>
              <a:t>client</a:t>
            </a:r>
            <a:r>
              <a:rPr lang="zh-CN" altLang="en-US" dirty="0">
                <a:latin typeface="Bahnschrift" panose="020B0502040204020203" pitchFamily="34" charset="0"/>
              </a:rPr>
              <a:t>并发多个请求（多协程）</a:t>
            </a:r>
            <a:r>
              <a:rPr lang="en-US" altLang="zh-CN" dirty="0">
                <a:latin typeface="Bahnschrift" panose="020B0502040204020203" pitchFamily="34" charset="0"/>
              </a:rPr>
              <a:t> 2.</a:t>
            </a:r>
            <a:r>
              <a:rPr lang="zh-CN" altLang="en-US" dirty="0">
                <a:latin typeface="Bahnschrift" panose="020B0502040204020203" pitchFamily="34" charset="0"/>
              </a:rPr>
              <a:t>多</a:t>
            </a:r>
            <a:r>
              <a:rPr lang="en-US" altLang="zh-CN" dirty="0">
                <a:latin typeface="Bahnschrift" panose="020B0502040204020203" pitchFamily="34" charset="0"/>
              </a:rPr>
              <a:t>client</a:t>
            </a:r>
            <a:r>
              <a:rPr lang="zh-CN" altLang="en-US" dirty="0">
                <a:latin typeface="Bahnschrift" panose="020B0502040204020203" pitchFamily="34" charset="0"/>
              </a:rPr>
              <a:t>并发多个请求</a:t>
            </a:r>
            <a:r>
              <a:rPr lang="en-US" altLang="zh-CN" dirty="0">
                <a:latin typeface="Bahnschrift" panose="020B0502040204020203" pitchFamily="34" charset="0"/>
              </a:rPr>
              <a:t> </a:t>
            </a:r>
          </a:p>
          <a:p>
            <a:endParaRPr lang="en-US" altLang="zh-CN" b="1" dirty="0"/>
          </a:p>
        </p:txBody>
      </p:sp>
      <p:pic>
        <p:nvPicPr>
          <p:cNvPr id="4" name="图形 3" descr="锁定">
            <a:extLst>
              <a:ext uri="{FF2B5EF4-FFF2-40B4-BE49-F238E27FC236}">
                <a16:creationId xmlns:a16="http://schemas.microsoft.com/office/drawing/2014/main" id="{1392CCE4-0FA5-434B-BB5C-681FC83EB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253" y="2847361"/>
            <a:ext cx="581639" cy="5816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10CCF4-3396-44B1-AEC5-4559E99C5556}"/>
              </a:ext>
            </a:extLst>
          </p:cNvPr>
          <p:cNvSpPr/>
          <p:nvPr/>
        </p:nvSpPr>
        <p:spPr>
          <a:xfrm>
            <a:off x="3325897" y="2828251"/>
            <a:ext cx="1574485" cy="634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2AB005-FF7A-405A-90A7-22FD295C76D0}"/>
              </a:ext>
            </a:extLst>
          </p:cNvPr>
          <p:cNvSpPr txBox="1"/>
          <p:nvPr/>
        </p:nvSpPr>
        <p:spPr>
          <a:xfrm>
            <a:off x="3933027" y="2991444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path-&gt;file</a:t>
            </a:r>
            <a:endParaRPr lang="zh-CN" altLang="en-US" sz="1400" dirty="0"/>
          </a:p>
        </p:txBody>
      </p:sp>
      <p:pic>
        <p:nvPicPr>
          <p:cNvPr id="18" name="图形 17" descr="锁定">
            <a:extLst>
              <a:ext uri="{FF2B5EF4-FFF2-40B4-BE49-F238E27FC236}">
                <a16:creationId xmlns:a16="http://schemas.microsoft.com/office/drawing/2014/main" id="{A98733B5-0465-4C64-BFB4-B9BEA55D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129" y="2847361"/>
            <a:ext cx="581639" cy="58163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A4CB563-45A6-497B-8C59-E59193DE1F88}"/>
              </a:ext>
            </a:extLst>
          </p:cNvPr>
          <p:cNvSpPr/>
          <p:nvPr/>
        </p:nvSpPr>
        <p:spPr>
          <a:xfrm>
            <a:off x="5160773" y="2828251"/>
            <a:ext cx="1574485" cy="634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59368B-67C5-404E-B220-9AD3951D6B31}"/>
              </a:ext>
            </a:extLst>
          </p:cNvPr>
          <p:cNvSpPr txBox="1"/>
          <p:nvPr/>
        </p:nvSpPr>
        <p:spPr>
          <a:xfrm>
            <a:off x="5767903" y="2991444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file-&gt;chunk</a:t>
            </a:r>
            <a:endParaRPr lang="zh-CN" altLang="en-US" sz="1400" dirty="0"/>
          </a:p>
        </p:txBody>
      </p:sp>
      <p:pic>
        <p:nvPicPr>
          <p:cNvPr id="21" name="图形 20" descr="锁定">
            <a:extLst>
              <a:ext uri="{FF2B5EF4-FFF2-40B4-BE49-F238E27FC236}">
                <a16:creationId xmlns:a16="http://schemas.microsoft.com/office/drawing/2014/main" id="{FD6BD506-AB81-4051-A0A6-B9E958BAF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0285" y="2865014"/>
            <a:ext cx="581639" cy="58163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1353E7D-8C38-4BF5-ADFF-E61670B7C355}"/>
              </a:ext>
            </a:extLst>
          </p:cNvPr>
          <p:cNvSpPr/>
          <p:nvPr/>
        </p:nvSpPr>
        <p:spPr>
          <a:xfrm>
            <a:off x="7002929" y="2828251"/>
            <a:ext cx="1952604" cy="634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9DF2921-6FA9-4822-93BA-DAA38B1AC6C1}"/>
              </a:ext>
            </a:extLst>
          </p:cNvPr>
          <p:cNvSpPr txBox="1"/>
          <p:nvPr/>
        </p:nvSpPr>
        <p:spPr>
          <a:xfrm>
            <a:off x="7610059" y="3009097"/>
            <a:ext cx="1345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chunk-&gt;replica</a:t>
            </a:r>
            <a:endParaRPr lang="zh-CN" altLang="en-US" sz="1400" dirty="0"/>
          </a:p>
        </p:txBody>
      </p:sp>
      <p:sp>
        <p:nvSpPr>
          <p:cNvPr id="9" name="箭头: 上弧形 8">
            <a:extLst>
              <a:ext uri="{FF2B5EF4-FFF2-40B4-BE49-F238E27FC236}">
                <a16:creationId xmlns:a16="http://schemas.microsoft.com/office/drawing/2014/main" id="{18337D94-EF63-496C-921F-E3C512DD444A}"/>
              </a:ext>
            </a:extLst>
          </p:cNvPr>
          <p:cNvSpPr/>
          <p:nvPr/>
        </p:nvSpPr>
        <p:spPr>
          <a:xfrm>
            <a:off x="4632453" y="2548851"/>
            <a:ext cx="949960" cy="27940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箭头: 上弧形 24">
            <a:extLst>
              <a:ext uri="{FF2B5EF4-FFF2-40B4-BE49-F238E27FC236}">
                <a16:creationId xmlns:a16="http://schemas.microsoft.com/office/drawing/2014/main" id="{E51D9C8C-F009-4D46-8EB5-8926DAECF608}"/>
              </a:ext>
            </a:extLst>
          </p:cNvPr>
          <p:cNvSpPr/>
          <p:nvPr/>
        </p:nvSpPr>
        <p:spPr>
          <a:xfrm>
            <a:off x="6348020" y="2551821"/>
            <a:ext cx="949960" cy="27940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2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Failure Recovery &amp; Checkpoint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简而言之 ：</a:t>
            </a:r>
            <a:endParaRPr lang="en-US" altLang="zh-CN" b="1" dirty="0"/>
          </a:p>
          <a:p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和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都通过</a:t>
            </a:r>
            <a:r>
              <a:rPr lang="en-US" altLang="zh-CN" dirty="0">
                <a:latin typeface="Bahnschrift" panose="020B0502040204020203" pitchFamily="34" charset="0"/>
              </a:rPr>
              <a:t>write-ahead log</a:t>
            </a:r>
            <a:r>
              <a:rPr lang="zh-CN" altLang="en-US" dirty="0">
                <a:latin typeface="Bahnschrift" panose="020B0502040204020203" pitchFamily="34" charset="0"/>
              </a:rPr>
              <a:t>保证元数据的更新操作被持久化，通过</a:t>
            </a:r>
            <a:r>
              <a:rPr lang="en-US" altLang="zh-CN" dirty="0">
                <a:latin typeface="Bahnschrift" panose="020B0502040204020203" pitchFamily="34" charset="0"/>
              </a:rPr>
              <a:t>redo log</a:t>
            </a:r>
            <a:r>
              <a:rPr lang="zh-CN" altLang="en-US" dirty="0">
                <a:latin typeface="Bahnschrift" panose="020B0502040204020203" pitchFamily="34" charset="0"/>
              </a:rPr>
              <a:t>做恢复，并且通过定期的</a:t>
            </a:r>
            <a:r>
              <a:rPr lang="en-US" altLang="zh-CN" dirty="0">
                <a:latin typeface="Bahnschrift" panose="020B0502040204020203" pitchFamily="34" charset="0"/>
              </a:rPr>
              <a:t>checkpoint</a:t>
            </a:r>
            <a:r>
              <a:rPr lang="zh-CN" altLang="en-US" dirty="0">
                <a:latin typeface="Bahnschrift" panose="020B0502040204020203" pitchFamily="34" charset="0"/>
              </a:rPr>
              <a:t>来减少日志大小。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b="1" dirty="0">
                <a:latin typeface="Bahnschrift" panose="020B0502040204020203" pitchFamily="34" charset="0"/>
              </a:rPr>
              <a:t>日志持久化 </a:t>
            </a:r>
            <a:r>
              <a:rPr lang="zh-CN" altLang="en-US" dirty="0">
                <a:latin typeface="Bahnschrift" panose="020B0502040204020203" pitchFamily="34" charset="0"/>
              </a:rPr>
              <a:t>：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直接本地持久化日志，而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通过</a:t>
            </a:r>
            <a:r>
              <a:rPr lang="en-US" altLang="zh-CN" dirty="0">
                <a:latin typeface="Bahnschrift" panose="020B0502040204020203" pitchFamily="34" charset="0"/>
              </a:rPr>
              <a:t>leader</a:t>
            </a:r>
            <a:r>
              <a:rPr lang="zh-CN" altLang="en-US" dirty="0">
                <a:latin typeface="Bahnschrift" panose="020B0502040204020203" pitchFamily="34" charset="0"/>
              </a:rPr>
              <a:t>将日志发送到</a:t>
            </a:r>
            <a:r>
              <a:rPr lang="en-US" altLang="zh-CN" dirty="0" err="1">
                <a:latin typeface="Bahnschrift" panose="020B0502040204020203" pitchFamily="34" charset="0"/>
              </a:rPr>
              <a:t>kafka</a:t>
            </a:r>
            <a:r>
              <a:rPr lang="zh-CN" altLang="en-US" dirty="0">
                <a:latin typeface="Bahnschrift" panose="020B0502040204020203" pitchFamily="34" charset="0"/>
              </a:rPr>
              <a:t>消息队列中，</a:t>
            </a:r>
            <a:r>
              <a:rPr lang="en-US" altLang="zh-CN" dirty="0">
                <a:latin typeface="Bahnschrift" panose="020B0502040204020203" pitchFamily="34" charset="0"/>
              </a:rPr>
              <a:t>follower</a:t>
            </a:r>
            <a:r>
              <a:rPr lang="zh-CN" altLang="en-US" dirty="0">
                <a:latin typeface="Bahnschrift" panose="020B0502040204020203" pitchFamily="34" charset="0"/>
              </a:rPr>
              <a:t>作为不同的消费组进行日志消费并持久化日志。由</a:t>
            </a:r>
            <a:r>
              <a:rPr lang="en-US" altLang="zh-CN" dirty="0" err="1">
                <a:latin typeface="Bahnschrift" panose="020B0502040204020203" pitchFamily="34" charset="0"/>
              </a:rPr>
              <a:t>kafka</a:t>
            </a:r>
            <a:r>
              <a:rPr lang="zh-CN" altLang="en-US" dirty="0">
                <a:latin typeface="Bahnschrift" panose="020B0502040204020203" pitchFamily="34" charset="0"/>
              </a:rPr>
              <a:t>来保证各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在重启后，仍能从上一次消费的</a:t>
            </a:r>
            <a:r>
              <a:rPr lang="en-US" altLang="zh-CN" dirty="0">
                <a:latin typeface="Bahnschrift" panose="020B0502040204020203" pitchFamily="34" charset="0"/>
              </a:rPr>
              <a:t>offset</a:t>
            </a:r>
            <a:r>
              <a:rPr lang="zh-CN" altLang="en-US" dirty="0">
                <a:latin typeface="Bahnschrift" panose="020B0502040204020203" pitchFamily="34" charset="0"/>
              </a:rPr>
              <a:t>开始消费。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en-US" altLang="zh-CN" dirty="0">
                <a:latin typeface="Bahnschrift" panose="020B0502040204020203" pitchFamily="34" charset="0"/>
              </a:rPr>
              <a:t> </a:t>
            </a:r>
            <a:r>
              <a:rPr lang="zh-CN" altLang="en-US" dirty="0">
                <a:latin typeface="Bahnschrift" panose="020B0502040204020203" pitchFamily="34" charset="0"/>
              </a:rPr>
              <a:t>恢复 ：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恢复时，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会检查</a:t>
            </a:r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中的所有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版本号是否与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存储的版本号一致，如果</a:t>
            </a:r>
            <a:r>
              <a:rPr lang="en-US" altLang="zh-CN" dirty="0" err="1">
                <a:latin typeface="Bahnschrift" panose="020B0502040204020203" pitchFamily="34" charset="0"/>
              </a:rPr>
              <a:t>chunkserver</a:t>
            </a:r>
            <a:r>
              <a:rPr lang="zh-CN" altLang="en-US" dirty="0">
                <a:latin typeface="Bahnschrift" panose="020B0502040204020203" pitchFamily="34" charset="0"/>
              </a:rPr>
              <a:t>中版本号小，则说明以及过期，将进行标记和清理。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3813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Scalability &amp; Load balance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3FF1A1-9A45-4910-A098-1547C6AE0AC1}"/>
              </a:ext>
            </a:extLst>
          </p:cNvPr>
          <p:cNvSpPr txBox="1"/>
          <p:nvPr/>
        </p:nvSpPr>
        <p:spPr>
          <a:xfrm>
            <a:off x="392653" y="1969359"/>
            <a:ext cx="837216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Bahnschrift" panose="020B0502040204020203" pitchFamily="34" charset="0"/>
              </a:rPr>
              <a:t>组织者</a:t>
            </a:r>
            <a:r>
              <a:rPr lang="zh-CN" altLang="en-US" dirty="0">
                <a:latin typeface="Bahnschrift" panose="020B0502040204020203" pitchFamily="34" charset="0"/>
              </a:rPr>
              <a:t> </a:t>
            </a:r>
            <a:r>
              <a:rPr lang="en-US" altLang="zh-CN" b="1" dirty="0">
                <a:latin typeface="Bahnschrift" panose="020B0502040204020203" pitchFamily="34" charset="0"/>
              </a:rPr>
              <a:t>Zookeeper : </a:t>
            </a:r>
            <a:r>
              <a:rPr lang="zh-CN" altLang="en-US" dirty="0">
                <a:latin typeface="Bahnschrift" panose="020B0502040204020203" pitchFamily="34" charset="0"/>
              </a:rPr>
              <a:t>心跳机制</a:t>
            </a:r>
            <a:r>
              <a:rPr lang="en-US" altLang="zh-CN" dirty="0">
                <a:latin typeface="Bahnschrift" panose="020B0502040204020203" pitchFamily="34" charset="0"/>
              </a:rPr>
              <a:t>+</a:t>
            </a:r>
            <a:r>
              <a:rPr lang="zh-CN" altLang="en-US" dirty="0">
                <a:latin typeface="Bahnschrift" panose="020B0502040204020203" pitchFamily="34" charset="0"/>
              </a:rPr>
              <a:t>回调函数，保证服务</a:t>
            </a:r>
            <a:r>
              <a:rPr lang="en-US" altLang="zh-CN" dirty="0">
                <a:latin typeface="Bahnschrift" panose="020B0502040204020203" pitchFamily="34" charset="0"/>
              </a:rPr>
              <a:t>(</a:t>
            </a:r>
            <a:r>
              <a:rPr lang="zh-CN" altLang="en-US" dirty="0">
                <a:latin typeface="Bahnschrift" panose="020B0502040204020203" pitchFamily="34" charset="0"/>
              </a:rPr>
              <a:t>节点</a:t>
            </a:r>
            <a:r>
              <a:rPr lang="en-US" altLang="zh-CN" dirty="0">
                <a:latin typeface="Bahnschrift" panose="020B0502040204020203" pitchFamily="34" charset="0"/>
              </a:rPr>
              <a:t>)</a:t>
            </a:r>
            <a:r>
              <a:rPr lang="zh-CN" altLang="en-US" dirty="0">
                <a:latin typeface="Bahnschrift" panose="020B0502040204020203" pitchFamily="34" charset="0"/>
              </a:rPr>
              <a:t>发现与服务退出。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b="1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Scalability </a:t>
            </a:r>
            <a:r>
              <a:rPr lang="en-US" altLang="zh-CN" dirty="0">
                <a:latin typeface="Bahnschrift" panose="020B0502040204020203" pitchFamily="34" charset="0"/>
              </a:rPr>
              <a:t>: </a:t>
            </a:r>
            <a:r>
              <a:rPr lang="zh-CN" altLang="en-US" dirty="0">
                <a:latin typeface="Bahnschrift" panose="020B0502040204020203" pitchFamily="34" charset="0"/>
              </a:rPr>
              <a:t>节点加入退出时与</a:t>
            </a:r>
            <a:r>
              <a:rPr lang="en-US" altLang="zh-CN" dirty="0">
                <a:latin typeface="Bahnschrift" panose="020B0502040204020203" pitchFamily="34" charset="0"/>
              </a:rPr>
              <a:t>master</a:t>
            </a:r>
            <a:r>
              <a:rPr lang="zh-CN" altLang="en-US" dirty="0">
                <a:latin typeface="Bahnschrift" panose="020B0502040204020203" pitchFamily="34" charset="0"/>
              </a:rPr>
              <a:t>交互，动态更新数据。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与节点映射有关的数据不会被持久化，都在扩展缩减时动态变更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en-US" altLang="zh-CN" b="1" dirty="0">
                <a:latin typeface="Bahnschrift" panose="020B0502040204020203" pitchFamily="34" charset="0"/>
              </a:rPr>
              <a:t>Load Balance </a:t>
            </a:r>
            <a:r>
              <a:rPr lang="zh-CN" altLang="en-US" dirty="0">
                <a:latin typeface="Bahnschrift" panose="020B0502040204020203" pitchFamily="34" charset="0"/>
              </a:rPr>
              <a:t>：分为两点</a:t>
            </a:r>
            <a:r>
              <a:rPr lang="en-US" altLang="zh-CN" dirty="0">
                <a:latin typeface="Bahnschrift" panose="020B0502040204020203" pitchFamily="34" charset="0"/>
              </a:rPr>
              <a:t>——</a:t>
            </a:r>
          </a:p>
          <a:p>
            <a:r>
              <a:rPr lang="zh-CN" altLang="en-US" dirty="0">
                <a:latin typeface="Bahnschrift" panose="020B0502040204020203" pitchFamily="34" charset="0"/>
              </a:rPr>
              <a:t>首先是写入新</a:t>
            </a:r>
            <a:r>
              <a:rPr lang="en-US" altLang="zh-CN" dirty="0">
                <a:latin typeface="Bahnschrift" panose="020B0502040204020203" pitchFamily="34" charset="0"/>
              </a:rPr>
              <a:t>chunk</a:t>
            </a:r>
            <a:r>
              <a:rPr lang="zh-CN" altLang="en-US" dirty="0">
                <a:latin typeface="Bahnschrift" panose="020B0502040204020203" pitchFamily="34" charset="0"/>
              </a:rPr>
              <a:t>时，优先写入负载小的节点</a:t>
            </a:r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dirty="0">
                <a:latin typeface="Bahnschrift" panose="020B0502040204020203" pitchFamily="34" charset="0"/>
              </a:rPr>
              <a:t>其次是定期</a:t>
            </a:r>
            <a:r>
              <a:rPr lang="zh-CN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主动</a:t>
            </a:r>
            <a:r>
              <a:rPr lang="en-US" altLang="zh-CN" dirty="0">
                <a:solidFill>
                  <a:srgbClr val="FF0000"/>
                </a:solidFill>
                <a:latin typeface="Bahnschrift" panose="020B0502040204020203" pitchFamily="34" charset="0"/>
              </a:rPr>
              <a:t>rebalance</a:t>
            </a:r>
            <a:r>
              <a:rPr lang="zh-CN" altLang="en-US" dirty="0">
                <a:latin typeface="Bahnschrift" panose="020B0502040204020203" pitchFamily="34" charset="0"/>
              </a:rPr>
              <a:t>，调整负载分配至合理水平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r>
              <a:rPr lang="zh-CN" altLang="en-US" b="1" dirty="0">
                <a:latin typeface="Bahnschrift" panose="020B0502040204020203" pitchFamily="34" charset="0"/>
              </a:rPr>
              <a:t>两者如何配合</a:t>
            </a:r>
            <a:r>
              <a:rPr lang="zh-CN" altLang="en-US" dirty="0">
                <a:latin typeface="Bahnschrift" panose="020B0502040204020203" pitchFamily="34" charset="0"/>
              </a:rPr>
              <a:t>：新加入的节点将会优先接收</a:t>
            </a:r>
            <a:r>
              <a:rPr lang="en-US" altLang="zh-CN" dirty="0">
                <a:latin typeface="Bahnschrift" panose="020B0502040204020203" pitchFamily="34" charset="0"/>
              </a:rPr>
              <a:t>new chunk</a:t>
            </a:r>
            <a:r>
              <a:rPr lang="zh-CN" altLang="en-US" dirty="0">
                <a:latin typeface="Bahnschrift" panose="020B0502040204020203" pitchFamily="34" charset="0"/>
              </a:rPr>
              <a:t>，同时在</a:t>
            </a:r>
            <a:r>
              <a:rPr lang="en-US" altLang="zh-CN" dirty="0">
                <a:latin typeface="Bahnschrift" panose="020B0502040204020203" pitchFamily="34" charset="0"/>
              </a:rPr>
              <a:t>rebalance</a:t>
            </a:r>
            <a:r>
              <a:rPr lang="zh-CN" altLang="en-US" dirty="0">
                <a:latin typeface="Bahnschrift" panose="020B0502040204020203" pitchFamily="34" charset="0"/>
              </a:rPr>
              <a:t>时会被迅速调整，最大化利用资源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504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总体架构 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DFS </a:t>
            </a:r>
            <a:r>
              <a:rPr lang="zh-CN" altLang="en-US" sz="2400" dirty="0"/>
              <a:t>设计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后端设计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47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B7B06A-4592-416B-9B43-5C6B1C9F6E6B}"/>
              </a:ext>
            </a:extLst>
          </p:cNvPr>
          <p:cNvSpPr txBox="1"/>
          <p:nvPr/>
        </p:nvSpPr>
        <p:spPr>
          <a:xfrm>
            <a:off x="392653" y="1969359"/>
            <a:ext cx="8372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37C8E9-281E-4CD7-B3AC-775E62A1D226}"/>
              </a:ext>
            </a:extLst>
          </p:cNvPr>
          <p:cNvSpPr txBox="1"/>
          <p:nvPr/>
        </p:nvSpPr>
        <p:spPr>
          <a:xfrm>
            <a:off x="543560" y="1877814"/>
            <a:ext cx="65726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Bahnschrift" panose="020B0502040204020203" pitchFamily="34" charset="0"/>
              </a:rPr>
              <a:t>为何说我们的</a:t>
            </a:r>
            <a:r>
              <a:rPr lang="en-US" altLang="zh-CN" dirty="0">
                <a:latin typeface="Bahnschrift" panose="020B0502040204020203" pitchFamily="34" charset="0"/>
              </a:rPr>
              <a:t>DFS</a:t>
            </a:r>
            <a:r>
              <a:rPr lang="zh-CN" altLang="en-US" dirty="0">
                <a:latin typeface="Bahnschrift" panose="020B0502040204020203" pitchFamily="34" charset="0"/>
              </a:rPr>
              <a:t> </a:t>
            </a:r>
            <a:r>
              <a:rPr lang="en-US" altLang="zh-CN" dirty="0">
                <a:latin typeface="Bahnschrift" panose="020B0502040204020203" pitchFamily="34" charset="0"/>
              </a:rPr>
              <a:t>is</a:t>
            </a:r>
            <a:r>
              <a:rPr lang="zh-CN" altLang="en-US" dirty="0">
                <a:latin typeface="Bahnschrift" panose="020B0502040204020203" pitchFamily="34" charset="0"/>
              </a:rPr>
              <a:t> </a:t>
            </a:r>
            <a:r>
              <a:rPr lang="en-US" altLang="zh-CN" dirty="0">
                <a:latin typeface="Bahnschrift" panose="020B0502040204020203" pitchFamily="34" charset="0"/>
              </a:rPr>
              <a:t>efficient ?</a:t>
            </a:r>
          </a:p>
          <a:p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Bahnschrift" panose="020B0502040204020203" pitchFamily="34" charset="0"/>
              </a:rPr>
              <a:t>锁粒度小，支持多</a:t>
            </a:r>
            <a:r>
              <a:rPr lang="en-US" altLang="zh-CN" dirty="0">
                <a:latin typeface="Bahnschrift" panose="020B0502040204020203" pitchFamily="34" charset="0"/>
              </a:rPr>
              <a:t>client</a:t>
            </a:r>
            <a:r>
              <a:rPr lang="zh-CN" altLang="en-US" dirty="0">
                <a:latin typeface="Bahnschrift" panose="020B0502040204020203" pitchFamily="34" charset="0"/>
              </a:rPr>
              <a:t>高并发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Bahnschrift" panose="020B0502040204020203" pitchFamily="34" charset="0"/>
              </a:rPr>
              <a:t>良好的负载均衡策略，充分利用资源</a:t>
            </a: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Bahnschrift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Bahnschrift" panose="020B0502040204020203" pitchFamily="34" charset="0"/>
              </a:rPr>
              <a:t>实现</a:t>
            </a:r>
            <a:r>
              <a:rPr lang="en-US" altLang="zh-CN" dirty="0">
                <a:solidFill>
                  <a:srgbClr val="FF0000"/>
                </a:solidFill>
                <a:latin typeface="Bahnschrift" panose="020B0502040204020203" pitchFamily="34" charset="0"/>
              </a:rPr>
              <a:t>backup-read</a:t>
            </a:r>
            <a:r>
              <a:rPr lang="zh-CN" altLang="en-US" dirty="0">
                <a:latin typeface="Bahnschrift" panose="020B0502040204020203" pitchFamily="34" charset="0"/>
              </a:rPr>
              <a:t>，减少慢盘带来的影响</a:t>
            </a:r>
            <a:endParaRPr lang="en-US" altLang="zh-CN" dirty="0">
              <a:latin typeface="Bahnschrift" panose="020B0502040204020203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CB980C-F591-49DC-B84E-469707E3B094}"/>
              </a:ext>
            </a:extLst>
          </p:cNvPr>
          <p:cNvSpPr/>
          <p:nvPr/>
        </p:nvSpPr>
        <p:spPr>
          <a:xfrm>
            <a:off x="769170" y="4970396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3B7C5C-637C-44DE-A2B7-3469A59D0A92}"/>
              </a:ext>
            </a:extLst>
          </p:cNvPr>
          <p:cNvSpPr/>
          <p:nvPr/>
        </p:nvSpPr>
        <p:spPr>
          <a:xfrm>
            <a:off x="2919750" y="5410386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46E19-DEAC-404A-9867-1FF37DB6427F}"/>
              </a:ext>
            </a:extLst>
          </p:cNvPr>
          <p:cNvSpPr/>
          <p:nvPr/>
        </p:nvSpPr>
        <p:spPr>
          <a:xfrm>
            <a:off x="2944172" y="4644146"/>
            <a:ext cx="801445" cy="473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CS</a:t>
            </a:r>
            <a:endParaRPr lang="zh-CN" altLang="en-US" sz="1400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4028E475-CD52-448B-9469-691AD1F54823}"/>
              </a:ext>
            </a:extLst>
          </p:cNvPr>
          <p:cNvSpPr/>
          <p:nvPr/>
        </p:nvSpPr>
        <p:spPr>
          <a:xfrm rot="21076252">
            <a:off x="1550035" y="4921324"/>
            <a:ext cx="1405129" cy="9378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1DB1BB18-3E09-4E82-8597-0F16C0F87FD6}"/>
              </a:ext>
            </a:extLst>
          </p:cNvPr>
          <p:cNvSpPr/>
          <p:nvPr/>
        </p:nvSpPr>
        <p:spPr>
          <a:xfrm rot="746108">
            <a:off x="1539491" y="5443957"/>
            <a:ext cx="1389751" cy="7780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9DBA23-FAC2-450D-B584-B9653E9C96E2}"/>
              </a:ext>
            </a:extLst>
          </p:cNvPr>
          <p:cNvSpPr/>
          <p:nvPr/>
        </p:nvSpPr>
        <p:spPr>
          <a:xfrm>
            <a:off x="5341685" y="5015483"/>
            <a:ext cx="801445" cy="47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CLIENT</a:t>
            </a:r>
            <a:endParaRPr lang="zh-CN" altLang="en-US" sz="14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7D96D955-5198-4AB2-8C15-F7D1BC9B3CEF}"/>
              </a:ext>
            </a:extLst>
          </p:cNvPr>
          <p:cNvSpPr/>
          <p:nvPr/>
        </p:nvSpPr>
        <p:spPr>
          <a:xfrm rot="746108">
            <a:off x="3719021" y="4961814"/>
            <a:ext cx="1649260" cy="1595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A8B22455-46F9-4B59-8577-4C43548851B6}"/>
              </a:ext>
            </a:extLst>
          </p:cNvPr>
          <p:cNvSpPr/>
          <p:nvPr/>
        </p:nvSpPr>
        <p:spPr>
          <a:xfrm rot="21076252">
            <a:off x="3724664" y="5427782"/>
            <a:ext cx="1115115" cy="18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1C9176E-C963-4A73-A441-C2D984450289}"/>
              </a:ext>
            </a:extLst>
          </p:cNvPr>
          <p:cNvSpPr/>
          <p:nvPr/>
        </p:nvSpPr>
        <p:spPr>
          <a:xfrm>
            <a:off x="6143130" y="5234888"/>
            <a:ext cx="1409343" cy="709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2AC8DF-1D9B-4C63-ABA8-9F59B83BFE82}"/>
              </a:ext>
            </a:extLst>
          </p:cNvPr>
          <p:cNvSpPr txBox="1"/>
          <p:nvPr/>
        </p:nvSpPr>
        <p:spPr>
          <a:xfrm rot="20739378">
            <a:off x="1882111" y="4671603"/>
            <a:ext cx="726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Read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5BAA38-57D5-477C-B96F-1BEF9EB8CCAB}"/>
              </a:ext>
            </a:extLst>
          </p:cNvPr>
          <p:cNvSpPr txBox="1"/>
          <p:nvPr/>
        </p:nvSpPr>
        <p:spPr>
          <a:xfrm rot="711463">
            <a:off x="1870511" y="5428451"/>
            <a:ext cx="726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Read</a:t>
            </a:r>
            <a:endParaRPr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CA50AC-2F6A-4D0B-BC6E-FB9951CD7440}"/>
              </a:ext>
            </a:extLst>
          </p:cNvPr>
          <p:cNvSpPr txBox="1"/>
          <p:nvPr/>
        </p:nvSpPr>
        <p:spPr>
          <a:xfrm>
            <a:off x="6310510" y="4957889"/>
            <a:ext cx="152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Read Success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855903-FA60-4D5E-8475-4D29698DB542}"/>
              </a:ext>
            </a:extLst>
          </p:cNvPr>
          <p:cNvSpPr txBox="1"/>
          <p:nvPr/>
        </p:nvSpPr>
        <p:spPr>
          <a:xfrm rot="594154">
            <a:off x="4145262" y="4768509"/>
            <a:ext cx="987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Fast path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7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0">
            <a:extLst>
              <a:ext uri="{FF2B5EF4-FFF2-40B4-BE49-F238E27FC236}">
                <a16:creationId xmlns:a16="http://schemas.microsoft.com/office/drawing/2014/main" id="{529E029A-2CB0-4B10-B6CD-6458E88E5131}"/>
              </a:ext>
            </a:extLst>
          </p:cNvPr>
          <p:cNvSpPr>
            <a:spLocks/>
          </p:cNvSpPr>
          <p:nvPr/>
        </p:nvSpPr>
        <p:spPr bwMode="auto">
          <a:xfrm>
            <a:off x="1841871" y="4105748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27598" y="2275138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总体架构 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DFS </a:t>
            </a:r>
            <a:r>
              <a:rPr lang="zh-CN" altLang="en-US" sz="2400" dirty="0"/>
              <a:t>设计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20096" y="2618996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后端设计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01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后端架构</a:t>
            </a:r>
          </a:p>
        </p:txBody>
      </p:sp>
      <p:pic>
        <p:nvPicPr>
          <p:cNvPr id="7" name="内容占位符 6" descr="图示&#10;&#10;描述已自动生成">
            <a:extLst>
              <a:ext uri="{FF2B5EF4-FFF2-40B4-BE49-F238E27FC236}">
                <a16:creationId xmlns:a16="http://schemas.microsoft.com/office/drawing/2014/main" id="{8862FD6B-B6E6-441E-B7CB-550FB97BD1E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" y="1805667"/>
            <a:ext cx="8866187" cy="4699623"/>
          </a:xfrm>
        </p:spPr>
      </p:pic>
    </p:spTree>
    <p:extLst>
      <p:ext uri="{BB962C8B-B14F-4D97-AF65-F5344CB8AC3E}">
        <p14:creationId xmlns:p14="http://schemas.microsoft.com/office/powerpoint/2010/main" val="359296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B9961AB-228D-400B-A535-949F750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分布式主要是通过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JWT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单点登录和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HTTP 300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状态码自动重定向完成的。</a:t>
            </a:r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前端随机向预设的后端发送请求，后端判断该资源是否在我这里，如果是则处理请求；否则将请求重定向到正确的后端进行处理。</a:t>
            </a:r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endParaRPr lang="en-US" altLang="zh-CN" sz="1800" b="0" i="0" dirty="0">
              <a:solidFill>
                <a:srgbClr val="333333"/>
              </a:solidFill>
              <a:effectLst/>
              <a:latin typeface="MicrosoftYaHei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所有后端共享同一私钥，使用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JWT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作为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Token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，这样用户在某个服务器上登陆后重定向到其他服务器之后原先的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Token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依然可以继续使用。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在这个过程中，所有后端的地位是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等价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的，即不存在专门用来提供访问接口的服务器。这样的设计主要是为了避免接口服务器单点故障导致全局故障。转发每一个都可以负责，这样任意后端的崩溃不会造成服务失效，保证系统的可用性。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1F936D-21CB-4468-B908-D637CAA2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分布式设计</a:t>
            </a:r>
          </a:p>
        </p:txBody>
      </p:sp>
    </p:spTree>
    <p:extLst>
      <p:ext uri="{BB962C8B-B14F-4D97-AF65-F5344CB8AC3E}">
        <p14:creationId xmlns:p14="http://schemas.microsoft.com/office/powerpoint/2010/main" val="173578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763534-E198-4F23-BECB-A7D99F250D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3" y="1261368"/>
            <a:ext cx="8372163" cy="492149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ZooKeeper</a:t>
            </a:r>
            <a:r>
              <a:rPr lang="zh-CN" altLang="en-US" dirty="0"/>
              <a:t>维护心跳，使用</a:t>
            </a:r>
            <a:r>
              <a:rPr lang="en-US" altLang="zh-CN" dirty="0" err="1"/>
              <a:t>ChildrenWatch</a:t>
            </a:r>
            <a:r>
              <a:rPr lang="zh-CN" altLang="en-US" dirty="0"/>
              <a:t>事件监听容器子节点的增删，所有后端都能收到其他后端的连接与断开的事件。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在收到事件后，在一致性哈希算法中添加或删除节点。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处理资源请求时，根据一致性哈希判断资源所属服务器，使用</a:t>
            </a:r>
            <a:r>
              <a:rPr lang="en-US" altLang="zh-CN" dirty="0"/>
              <a:t>Http 300</a:t>
            </a:r>
            <a:r>
              <a:rPr lang="zh-CN" altLang="en-US" dirty="0"/>
              <a:t>状态码，浏览器会自动重定向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所有后端根据设定的最大缓存大小分配虚拟节点个数。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475095-E544-4F19-BF66-CDDBBF81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96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15F845-6D81-4322-8AF9-A3CC37CA9E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Log</a:t>
            </a:r>
            <a:r>
              <a:rPr lang="zh-CN" altLang="en-US" dirty="0"/>
              <a:t>和</a:t>
            </a:r>
            <a:r>
              <a:rPr lang="en-US" altLang="zh-CN" dirty="0"/>
              <a:t>Checkpoint</a:t>
            </a:r>
            <a:r>
              <a:rPr lang="zh-CN" altLang="en-US" dirty="0"/>
              <a:t>，服务器崩溃后文件可恢复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FSCheck</a:t>
            </a:r>
            <a:r>
              <a:rPr lang="zh-CN" altLang="en-US" dirty="0"/>
              <a:t>机制，增强文件崩溃一致性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无状态服务器，某一后端崩溃后后任务可完全迁移到其他后端，在设置的</a:t>
            </a:r>
            <a:r>
              <a:rPr lang="en-US" altLang="zh-CN" dirty="0" err="1"/>
              <a:t>ZooKeeper</a:t>
            </a:r>
            <a:r>
              <a:rPr lang="zh-CN" altLang="en-US" dirty="0"/>
              <a:t>心跳时间（</a:t>
            </a:r>
            <a:r>
              <a:rPr lang="en-US" altLang="zh-CN" dirty="0"/>
              <a:t>7s</a:t>
            </a:r>
            <a:r>
              <a:rPr lang="zh-CN" altLang="en-US" dirty="0"/>
              <a:t>）内，文件访问即可恢复。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FD3EAC-CC16-4459-973B-ACDCCA33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Consistency &amp; Availability</a:t>
            </a:r>
            <a:endParaRPr lang="zh-CN" altLang="en-US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3B11C722-7CA4-4119-8B61-D57557C2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460"/>
            <a:ext cx="9144000" cy="50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0C3DCB5-96C0-46A3-B1E8-F069C28154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使用虚拟节点的一致性哈希，加上自动重定向，实现负载均衡。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设计了线程安全的内存</a:t>
            </a:r>
            <a:r>
              <a:rPr lang="en-US" altLang="zh-CN" dirty="0"/>
              <a:t>Sheet</a:t>
            </a:r>
            <a:r>
              <a:rPr lang="zh-CN" altLang="en-US" dirty="0"/>
              <a:t>数据结构和使用</a:t>
            </a:r>
            <a:r>
              <a:rPr lang="en-US" altLang="zh-CN" dirty="0"/>
              <a:t>LRU</a:t>
            </a:r>
            <a:r>
              <a:rPr lang="zh-CN" altLang="en-US" dirty="0"/>
              <a:t>驱逐策略的缓存池。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使用了协程池和无锁生产者消费者架构的</a:t>
            </a:r>
            <a:r>
              <a:rPr lang="en-US" altLang="zh-CN" dirty="0"/>
              <a:t>WebSocket</a:t>
            </a:r>
            <a:r>
              <a:rPr lang="zh-CN" altLang="en-US" dirty="0"/>
              <a:t>服务。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C16A4D7-7F38-4697-9223-990ADF93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31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034AAEF-19E7-48BA-AA3E-60E9EEF6D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MemSheet</a:t>
            </a:r>
            <a:r>
              <a:rPr lang="zh-CN" altLang="en-US" dirty="0"/>
              <a:t>是一个二维的字符串数组，可动态拓展，而且是线程安全的。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缓存池是一个限定最大大小的内存池，当缓存的文件超过了内存上限，缓存池会使用</a:t>
            </a:r>
            <a:r>
              <a:rPr lang="en-US" altLang="zh-CN" dirty="0"/>
              <a:t>LRU</a:t>
            </a:r>
            <a:r>
              <a:rPr lang="zh-CN" altLang="en-US" dirty="0"/>
              <a:t>的驱逐策略将某个文件的缓存记录持久化到硬盘中并在内存中删除。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BB1D26-9F6A-473C-AB1F-FFEC9BA9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缓存池和</a:t>
            </a:r>
            <a:r>
              <a:rPr lang="en-US" altLang="zh-CN" dirty="0" err="1"/>
              <a:t>MemSheet</a:t>
            </a:r>
            <a:endParaRPr lang="zh-CN" altLang="en-US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C43B91A8-3DB1-4C26-9B5C-1C1D83A6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59" y="2254378"/>
            <a:ext cx="6770482" cy="30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8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E467E37-81C2-4954-AB75-47F4C6E78A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3797560" cy="49214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需求：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单元格加锁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单元格内容一致性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高性能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7D71201-4835-40B9-ADEA-3552A970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Websocket</a:t>
            </a:r>
            <a:r>
              <a:rPr lang="zh-CN" altLang="en-US" dirty="0"/>
              <a:t>设计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691CA8B-7C58-4522-8F99-AADE782B0E43}"/>
              </a:ext>
            </a:extLst>
          </p:cNvPr>
          <p:cNvSpPr txBox="1">
            <a:spLocks/>
          </p:cNvSpPr>
          <p:nvPr/>
        </p:nvSpPr>
        <p:spPr>
          <a:xfrm>
            <a:off x="5181600" y="1685678"/>
            <a:ext cx="3468375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FE01B9ED-5482-428C-820F-5C2ECB91167B}"/>
              </a:ext>
            </a:extLst>
          </p:cNvPr>
          <p:cNvSpPr txBox="1">
            <a:spLocks/>
          </p:cNvSpPr>
          <p:nvPr/>
        </p:nvSpPr>
        <p:spPr>
          <a:xfrm>
            <a:off x="4852416" y="1685678"/>
            <a:ext cx="4013771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/>
              <a:t>策略：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CAS</a:t>
            </a:r>
            <a:r>
              <a:rPr lang="zh-CN" altLang="en-US" dirty="0"/>
              <a:t>实现了可重入锁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Chan</a:t>
            </a:r>
            <a:r>
              <a:rPr lang="zh-CN" altLang="en-US" dirty="0"/>
              <a:t>数据结构，保证了单元格顺序一致性，即用户看到的同一单元格的修改顺序一致。</a:t>
            </a:r>
            <a:br>
              <a:rPr lang="en-US" altLang="zh-CN" dirty="0"/>
            </a:b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无锁的生产者消费者架构</a:t>
            </a:r>
            <a:br>
              <a:rPr lang="en-US" altLang="zh-CN" dirty="0"/>
            </a:br>
            <a:r>
              <a:rPr lang="zh-CN" altLang="en-US" dirty="0"/>
              <a:t>每个单元格对应一个协程</a:t>
            </a:r>
            <a:br>
              <a:rPr lang="en-US" altLang="zh-CN" dirty="0"/>
            </a:br>
            <a:r>
              <a:rPr lang="zh-CN" altLang="en-US" dirty="0"/>
              <a:t>使用协程池限制消息数量</a:t>
            </a:r>
            <a:br>
              <a:rPr lang="en-US" altLang="zh-CN" dirty="0"/>
            </a:br>
            <a:r>
              <a:rPr lang="en-US" altLang="zh-CN" dirty="0"/>
              <a:t>10</a:t>
            </a:r>
            <a:r>
              <a:rPr lang="zh-CN" altLang="en-US" dirty="0"/>
              <a:t>用户实时编辑</a:t>
            </a:r>
            <a:r>
              <a:rPr lang="en-US" altLang="zh-CN" dirty="0"/>
              <a:t>2.4wops</a:t>
            </a:r>
            <a:r>
              <a:rPr lang="zh-CN" altLang="en-US" dirty="0"/>
              <a:t>吞吐</a:t>
            </a:r>
          </a:p>
        </p:txBody>
      </p:sp>
    </p:spTree>
    <p:extLst>
      <p:ext uri="{BB962C8B-B14F-4D97-AF65-F5344CB8AC3E}">
        <p14:creationId xmlns:p14="http://schemas.microsoft.com/office/powerpoint/2010/main" val="109456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9009F1A4-5F9D-439F-86F9-941D86E17BE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4" y="3087624"/>
            <a:ext cx="8470152" cy="2514254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1CE3107-19AB-48EF-8BAB-894DB66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单元格加锁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C2B316-1368-4A1D-922B-46EBB07ED460}"/>
              </a:ext>
            </a:extLst>
          </p:cNvPr>
          <p:cNvSpPr txBox="1"/>
          <p:nvPr/>
        </p:nvSpPr>
        <p:spPr>
          <a:xfrm>
            <a:off x="494024" y="2133376"/>
            <a:ext cx="717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Uid</a:t>
            </a:r>
            <a:r>
              <a:rPr lang="zh-CN" altLang="en-US" dirty="0"/>
              <a:t>和</a:t>
            </a:r>
            <a:r>
              <a:rPr lang="en-US" altLang="zh-CN" dirty="0" err="1"/>
              <a:t>CompareAndSwap</a:t>
            </a:r>
            <a:r>
              <a:rPr lang="zh-CN" altLang="en-US" dirty="0"/>
              <a:t>，保证同一单元格同时只能被一个用户编辑。</a:t>
            </a:r>
          </a:p>
        </p:txBody>
      </p:sp>
    </p:spTree>
    <p:extLst>
      <p:ext uri="{BB962C8B-B14F-4D97-AF65-F5344CB8AC3E}">
        <p14:creationId xmlns:p14="http://schemas.microsoft.com/office/powerpoint/2010/main" val="235963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5EE9163-05B4-4219-A1E6-8A2C6A328884}"/>
              </a:ext>
            </a:extLst>
          </p:cNvPr>
          <p:cNvSpPr>
            <a:spLocks noGrp="1"/>
          </p:cNvSpPr>
          <p:nvPr/>
        </p:nvSpPr>
        <p:spPr>
          <a:xfrm>
            <a:off x="494848" y="-2924713"/>
            <a:ext cx="8370515" cy="8372162"/>
          </a:xfrm>
          <a:custGeom>
            <a:avLst/>
            <a:gdLst>
              <a:gd name="T0" fmla="*/ 5333 w 10666"/>
              <a:gd name="T1" fmla="*/ 0 h 10666"/>
              <a:gd name="T2" fmla="*/ 0 w 10666"/>
              <a:gd name="T3" fmla="*/ 5333 h 10666"/>
              <a:gd name="T4" fmla="*/ 5333 w 10666"/>
              <a:gd name="T5" fmla="*/ 10666 h 10666"/>
              <a:gd name="T6" fmla="*/ 10666 w 10666"/>
              <a:gd name="T7" fmla="*/ 5333 h 10666"/>
              <a:gd name="T8" fmla="*/ 5333 w 10666"/>
              <a:gd name="T9" fmla="*/ 0 h 10666"/>
              <a:gd name="T10" fmla="*/ 5333 w 10666"/>
              <a:gd name="T11" fmla="*/ 1066 h 10666"/>
              <a:gd name="T12" fmla="*/ 8633 w 10666"/>
              <a:gd name="T13" fmla="*/ 2666 h 10666"/>
              <a:gd name="T14" fmla="*/ 5333 w 10666"/>
              <a:gd name="T15" fmla="*/ 2666 h 10666"/>
              <a:gd name="T16" fmla="*/ 3045 w 10666"/>
              <a:gd name="T17" fmla="*/ 3986 h 10666"/>
              <a:gd name="T18" fmla="*/ 2327 w 10666"/>
              <a:gd name="T19" fmla="*/ 2338 h 10666"/>
              <a:gd name="T20" fmla="*/ 5333 w 10666"/>
              <a:gd name="T21" fmla="*/ 1066 h 10666"/>
              <a:gd name="T22" fmla="*/ 6933 w 10666"/>
              <a:gd name="T23" fmla="*/ 5333 h 10666"/>
              <a:gd name="T24" fmla="*/ 6275 w 10666"/>
              <a:gd name="T25" fmla="*/ 6610 h 10666"/>
              <a:gd name="T26" fmla="*/ 6263 w 10666"/>
              <a:gd name="T27" fmla="*/ 6600 h 10666"/>
              <a:gd name="T28" fmla="*/ 6217 w 10666"/>
              <a:gd name="T29" fmla="*/ 6657 h 10666"/>
              <a:gd name="T30" fmla="*/ 5333 w 10666"/>
              <a:gd name="T31" fmla="*/ 6933 h 10666"/>
              <a:gd name="T32" fmla="*/ 3733 w 10666"/>
              <a:gd name="T33" fmla="*/ 5333 h 10666"/>
              <a:gd name="T34" fmla="*/ 5333 w 10666"/>
              <a:gd name="T35" fmla="*/ 3733 h 10666"/>
              <a:gd name="T36" fmla="*/ 6933 w 10666"/>
              <a:gd name="T37" fmla="*/ 5333 h 10666"/>
              <a:gd name="T38" fmla="*/ 4033 w 10666"/>
              <a:gd name="T39" fmla="*/ 9387 h 10666"/>
              <a:gd name="T40" fmla="*/ 1066 w 10666"/>
              <a:gd name="T41" fmla="*/ 5333 h 10666"/>
              <a:gd name="T42" fmla="*/ 1591 w 10666"/>
              <a:gd name="T43" fmla="*/ 3318 h 10666"/>
              <a:gd name="T44" fmla="*/ 2711 w 10666"/>
              <a:gd name="T45" fmla="*/ 5887 h 10666"/>
              <a:gd name="T46" fmla="*/ 2724 w 10666"/>
              <a:gd name="T47" fmla="*/ 5881 h 10666"/>
              <a:gd name="T48" fmla="*/ 5158 w 10666"/>
              <a:gd name="T49" fmla="*/ 7982 h 10666"/>
              <a:gd name="T50" fmla="*/ 4033 w 10666"/>
              <a:gd name="T51" fmla="*/ 9387 h 10666"/>
              <a:gd name="T52" fmla="*/ 9600 w 10666"/>
              <a:gd name="T53" fmla="*/ 5333 h 10666"/>
              <a:gd name="T54" fmla="*/ 5333 w 10666"/>
              <a:gd name="T55" fmla="*/ 9600 h 10666"/>
              <a:gd name="T56" fmla="*/ 5233 w 10666"/>
              <a:gd name="T57" fmla="*/ 9594 h 10666"/>
              <a:gd name="T58" fmla="*/ 6974 w 10666"/>
              <a:gd name="T59" fmla="*/ 7419 h 10666"/>
              <a:gd name="T60" fmla="*/ 8000 w 10666"/>
              <a:gd name="T61" fmla="*/ 5333 h 10666"/>
              <a:gd name="T62" fmla="*/ 7453 w 10666"/>
              <a:gd name="T63" fmla="*/ 3733 h 10666"/>
              <a:gd name="T64" fmla="*/ 9274 w 10666"/>
              <a:gd name="T65" fmla="*/ 3733 h 10666"/>
              <a:gd name="T66" fmla="*/ 9600 w 10666"/>
              <a:gd name="T67" fmla="*/ 5333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66" h="10666">
                <a:moveTo>
                  <a:pt x="5333" y="0"/>
                </a:moveTo>
                <a:cubicBezTo>
                  <a:pt x="2442" y="0"/>
                  <a:pt x="0" y="2442"/>
                  <a:pt x="0" y="5333"/>
                </a:cubicBezTo>
                <a:cubicBezTo>
                  <a:pt x="0" y="8224"/>
                  <a:pt x="2442" y="10666"/>
                  <a:pt x="5333" y="10666"/>
                </a:cubicBezTo>
                <a:cubicBezTo>
                  <a:pt x="8224" y="10666"/>
                  <a:pt x="10666" y="8224"/>
                  <a:pt x="10666" y="5333"/>
                </a:cubicBezTo>
                <a:cubicBezTo>
                  <a:pt x="10666" y="2442"/>
                  <a:pt x="8224" y="0"/>
                  <a:pt x="5333" y="0"/>
                </a:cubicBezTo>
                <a:close/>
                <a:moveTo>
                  <a:pt x="5333" y="1066"/>
                </a:moveTo>
                <a:cubicBezTo>
                  <a:pt x="6647" y="1066"/>
                  <a:pt x="7843" y="1698"/>
                  <a:pt x="8633" y="2666"/>
                </a:cubicBezTo>
                <a:lnTo>
                  <a:pt x="5333" y="2666"/>
                </a:lnTo>
                <a:cubicBezTo>
                  <a:pt x="4356" y="2666"/>
                  <a:pt x="3510" y="3200"/>
                  <a:pt x="3045" y="3986"/>
                </a:cubicBezTo>
                <a:lnTo>
                  <a:pt x="2327" y="2338"/>
                </a:lnTo>
                <a:cubicBezTo>
                  <a:pt x="3105" y="1558"/>
                  <a:pt x="4174" y="1066"/>
                  <a:pt x="5333" y="1066"/>
                </a:cubicBezTo>
                <a:close/>
                <a:moveTo>
                  <a:pt x="6933" y="5333"/>
                </a:moveTo>
                <a:cubicBezTo>
                  <a:pt x="6933" y="5850"/>
                  <a:pt x="6670" y="6315"/>
                  <a:pt x="6275" y="6610"/>
                </a:cubicBezTo>
                <a:lnTo>
                  <a:pt x="6263" y="6600"/>
                </a:lnTo>
                <a:lnTo>
                  <a:pt x="6217" y="6657"/>
                </a:lnTo>
                <a:cubicBezTo>
                  <a:pt x="5957" y="6836"/>
                  <a:pt x="5649" y="6932"/>
                  <a:pt x="5333" y="6933"/>
                </a:cubicBezTo>
                <a:cubicBezTo>
                  <a:pt x="4466" y="6933"/>
                  <a:pt x="3733" y="6200"/>
                  <a:pt x="3733" y="5333"/>
                </a:cubicBezTo>
                <a:cubicBezTo>
                  <a:pt x="3733" y="4466"/>
                  <a:pt x="4466" y="3733"/>
                  <a:pt x="5333" y="3733"/>
                </a:cubicBezTo>
                <a:cubicBezTo>
                  <a:pt x="6200" y="3733"/>
                  <a:pt x="6933" y="4466"/>
                  <a:pt x="6933" y="5333"/>
                </a:cubicBezTo>
                <a:close/>
                <a:moveTo>
                  <a:pt x="4033" y="9387"/>
                </a:moveTo>
                <a:cubicBezTo>
                  <a:pt x="2333" y="8822"/>
                  <a:pt x="1066" y="7195"/>
                  <a:pt x="1066" y="5333"/>
                </a:cubicBezTo>
                <a:cubicBezTo>
                  <a:pt x="1066" y="4610"/>
                  <a:pt x="1257" y="3922"/>
                  <a:pt x="1591" y="3318"/>
                </a:cubicBezTo>
                <a:lnTo>
                  <a:pt x="2711" y="5887"/>
                </a:lnTo>
                <a:lnTo>
                  <a:pt x="2724" y="5881"/>
                </a:lnTo>
                <a:cubicBezTo>
                  <a:pt x="2974" y="7047"/>
                  <a:pt x="3968" y="7905"/>
                  <a:pt x="5158" y="7982"/>
                </a:cubicBezTo>
                <a:lnTo>
                  <a:pt x="4033" y="9387"/>
                </a:lnTo>
                <a:close/>
                <a:moveTo>
                  <a:pt x="9600" y="5333"/>
                </a:moveTo>
                <a:cubicBezTo>
                  <a:pt x="9600" y="7646"/>
                  <a:pt x="7646" y="9600"/>
                  <a:pt x="5333" y="9600"/>
                </a:cubicBezTo>
                <a:cubicBezTo>
                  <a:pt x="5299" y="9600"/>
                  <a:pt x="5267" y="9595"/>
                  <a:pt x="5233" y="9594"/>
                </a:cubicBezTo>
                <a:lnTo>
                  <a:pt x="6974" y="7419"/>
                </a:lnTo>
                <a:cubicBezTo>
                  <a:pt x="7593" y="6930"/>
                  <a:pt x="8000" y="6182"/>
                  <a:pt x="8000" y="5333"/>
                </a:cubicBezTo>
                <a:cubicBezTo>
                  <a:pt x="8000" y="4730"/>
                  <a:pt x="7791" y="4180"/>
                  <a:pt x="7453" y="3733"/>
                </a:cubicBezTo>
                <a:lnTo>
                  <a:pt x="9274" y="3733"/>
                </a:lnTo>
                <a:cubicBezTo>
                  <a:pt x="9482" y="4230"/>
                  <a:pt x="9600" y="4770"/>
                  <a:pt x="9600" y="5333"/>
                </a:cubicBezTo>
                <a:close/>
              </a:path>
            </a:pathLst>
          </a:cu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总体架构（</a:t>
            </a:r>
            <a:r>
              <a:rPr lang="zh-CN" altLang="en-US" dirty="0">
                <a:solidFill>
                  <a:srgbClr val="FF0000"/>
                </a:solidFill>
              </a:rPr>
              <a:t>分布式</a:t>
            </a:r>
            <a:r>
              <a:rPr lang="zh-CN" altLang="en-US" dirty="0"/>
              <a:t>）</a:t>
            </a:r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AC09626B-AD66-4B19-98B7-B52DA13960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6" y="1642303"/>
            <a:ext cx="1908101" cy="849105"/>
          </a:xfr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3F88E488-D295-499D-8D5E-C6E188472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6399" y="2528035"/>
            <a:ext cx="1450242" cy="1450242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40493C66-2B0D-4E16-916E-0759EEAC8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808" y="2782751"/>
            <a:ext cx="1171308" cy="940810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951416E-2E74-4F42-A03C-67FB79871249}"/>
              </a:ext>
            </a:extLst>
          </p:cNvPr>
          <p:cNvCxnSpPr>
            <a:stCxn id="25" idx="3"/>
            <a:endCxn id="21" idx="1"/>
          </p:cNvCxnSpPr>
          <p:nvPr/>
        </p:nvCxnSpPr>
        <p:spPr>
          <a:xfrm>
            <a:off x="2127116" y="3253156"/>
            <a:ext cx="14892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形 27">
            <a:extLst>
              <a:ext uri="{FF2B5EF4-FFF2-40B4-BE49-F238E27FC236}">
                <a16:creationId xmlns:a16="http://schemas.microsoft.com/office/drawing/2014/main" id="{C99EDD5E-C08D-4AC4-AA19-F559E9120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808" y="4271436"/>
            <a:ext cx="1171308" cy="940810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67D88662-2571-4ECE-9994-BAA6D9485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4941" y="3865900"/>
            <a:ext cx="1450242" cy="1450242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600BB00-B782-4691-A7E0-B36BFA6B1442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2127116" y="4591021"/>
            <a:ext cx="1607825" cy="150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3E323674-C1EB-4274-B581-13D1DEF0D1E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rot="10800000" flipV="1">
            <a:off x="2127117" y="3253155"/>
            <a:ext cx="1489283" cy="1488685"/>
          </a:xfrm>
          <a:prstGeom prst="curved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形 46">
            <a:extLst>
              <a:ext uri="{FF2B5EF4-FFF2-40B4-BE49-F238E27FC236}">
                <a16:creationId xmlns:a16="http://schemas.microsoft.com/office/drawing/2014/main" id="{61BF301C-9800-4143-A909-ECF842D82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2704" y="2640412"/>
            <a:ext cx="1225488" cy="1225488"/>
          </a:xfrm>
          <a:prstGeom prst="rect">
            <a:avLst/>
          </a:prstGeom>
        </p:spPr>
      </p:pic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E7F78752-D63B-46F2-A705-6F93835BF503}"/>
              </a:ext>
            </a:extLst>
          </p:cNvPr>
          <p:cNvCxnSpPr>
            <a:stCxn id="21" idx="1"/>
            <a:endCxn id="29" idx="1"/>
          </p:cNvCxnSpPr>
          <p:nvPr/>
        </p:nvCxnSpPr>
        <p:spPr>
          <a:xfrm rot="10800000" flipH="1" flipV="1">
            <a:off x="3616399" y="3253155"/>
            <a:ext cx="118542" cy="1337865"/>
          </a:xfrm>
          <a:prstGeom prst="curvedConnector3">
            <a:avLst>
              <a:gd name="adj1" fmla="val -3351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2A7400B8-07BA-44BD-AF8C-DBFDF69DB0DF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 flipV="1">
            <a:off x="5185183" y="3253156"/>
            <a:ext cx="1777521" cy="1337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C1878BB-7020-4140-84A6-4AD317BF792C}"/>
              </a:ext>
            </a:extLst>
          </p:cNvPr>
          <p:cNvCxnSpPr>
            <a:cxnSpLocks/>
            <a:stCxn id="21" idx="3"/>
            <a:endCxn id="47" idx="1"/>
          </p:cNvCxnSpPr>
          <p:nvPr/>
        </p:nvCxnSpPr>
        <p:spPr>
          <a:xfrm>
            <a:off x="5066641" y="3253156"/>
            <a:ext cx="18960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D242EE4-0A77-4A6C-9514-F2C9DCE42C94}"/>
              </a:ext>
            </a:extLst>
          </p:cNvPr>
          <p:cNvSpPr txBox="1"/>
          <p:nvPr/>
        </p:nvSpPr>
        <p:spPr>
          <a:xfrm>
            <a:off x="1080257" y="52627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6CA789-EB0F-483F-A900-8D4268134D21}"/>
              </a:ext>
            </a:extLst>
          </p:cNvPr>
          <p:cNvSpPr txBox="1"/>
          <p:nvPr/>
        </p:nvSpPr>
        <p:spPr>
          <a:xfrm>
            <a:off x="3755070" y="52627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分布式后端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2EDD551-6990-4A1A-80EE-9224276663B8}"/>
              </a:ext>
            </a:extLst>
          </p:cNvPr>
          <p:cNvSpPr txBox="1"/>
          <p:nvPr/>
        </p:nvSpPr>
        <p:spPr>
          <a:xfrm>
            <a:off x="7252282" y="3723561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DFS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5405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9430CA3F-2852-497E-9155-977FA45158D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1" y="3956748"/>
            <a:ext cx="8372475" cy="272046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AC8F69C-E95E-4FE7-9F61-8D79D491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单元格内容一致性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0D57CB-95BA-468F-98D2-CD53B34C6418}"/>
              </a:ext>
            </a:extLst>
          </p:cNvPr>
          <p:cNvSpPr txBox="1"/>
          <p:nvPr/>
        </p:nvSpPr>
        <p:spPr>
          <a:xfrm>
            <a:off x="385761" y="1731264"/>
            <a:ext cx="8372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以下的消息顺序是可能的。</a:t>
            </a:r>
            <a:endParaRPr lang="en-US" altLang="zh-CN" dirty="0"/>
          </a:p>
          <a:p>
            <a:r>
              <a:rPr lang="en-US" altLang="zh-CN" dirty="0"/>
              <a:t>(0, 0)</a:t>
            </a:r>
            <a:r>
              <a:rPr lang="zh-CN" altLang="en-US" dirty="0"/>
              <a:t>和</a:t>
            </a:r>
            <a:r>
              <a:rPr lang="en-US" altLang="zh-CN" dirty="0"/>
              <a:t>(1, 1)</a:t>
            </a:r>
            <a:r>
              <a:rPr lang="zh-CN" altLang="en-US" dirty="0"/>
              <a:t>单元格之间的顺序是不一致的，但是</a:t>
            </a:r>
            <a:r>
              <a:rPr lang="en-US" altLang="zh-CN" dirty="0"/>
              <a:t>(0, 0)</a:t>
            </a:r>
            <a:r>
              <a:rPr lang="zh-CN" altLang="en-US" dirty="0"/>
              <a:t>收到的顺序永远是</a:t>
            </a:r>
            <a:r>
              <a:rPr lang="en-US" altLang="zh-CN" dirty="0"/>
              <a:t>ABC</a:t>
            </a:r>
            <a:r>
              <a:rPr lang="zh-CN" altLang="en-US" dirty="0"/>
              <a:t>，</a:t>
            </a:r>
            <a:r>
              <a:rPr lang="en-US" altLang="zh-CN" dirty="0"/>
              <a:t>(1, 1)</a:t>
            </a:r>
            <a:r>
              <a:rPr lang="zh-CN" altLang="en-US" dirty="0"/>
              <a:t>永远是</a:t>
            </a:r>
            <a:r>
              <a:rPr lang="en-US" altLang="zh-CN" dirty="0"/>
              <a:t>ab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但我们并非不支持所有单元格之间的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严格一致性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保障。所有日志记录时都带上了时间戳，因此当用户在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读取修改日志时，可以使用时间戳进行重排序，获得具有时间顺序的严格一致的日志。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088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965270-3AC9-4BE1-A450-43ABAA40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高性能</a:t>
            </a:r>
            <a:r>
              <a:rPr lang="en-US" altLang="zh-CN" dirty="0"/>
              <a:t>WebSocket</a:t>
            </a:r>
            <a:endParaRPr lang="zh-CN" altLang="en-US" dirty="0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B5235782-11B6-4E9C-BCD2-EC1CB8C2BB8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24" y="113887"/>
            <a:ext cx="4340351" cy="6630225"/>
          </a:xfrm>
        </p:spPr>
      </p:pic>
    </p:spTree>
    <p:extLst>
      <p:ext uri="{BB962C8B-B14F-4D97-AF65-F5344CB8AC3E}">
        <p14:creationId xmlns:p14="http://schemas.microsoft.com/office/powerpoint/2010/main" val="286583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E53B55-45A4-4DA5-8541-80E3047A63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单元测试</a:t>
            </a:r>
            <a:endParaRPr lang="en-US" altLang="zh-CN" dirty="0"/>
          </a:p>
          <a:p>
            <a:pPr lvl="1"/>
            <a:r>
              <a:rPr lang="zh-CN" altLang="en-US" dirty="0"/>
              <a:t>缓存池（覆盖率 </a:t>
            </a:r>
            <a:r>
              <a:rPr lang="en-US" altLang="zh-CN" dirty="0"/>
              <a:t>93.5%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LRU</a:t>
            </a:r>
            <a:r>
              <a:rPr lang="zh-CN" altLang="en-US" dirty="0"/>
              <a:t>（覆盖率 </a:t>
            </a:r>
            <a:r>
              <a:rPr lang="en-US" altLang="zh-CN" dirty="0"/>
              <a:t>100%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DFS</a:t>
            </a:r>
            <a:r>
              <a:rPr lang="zh-CN" altLang="en-US" dirty="0"/>
              <a:t>接口（覆盖率 </a:t>
            </a:r>
            <a:r>
              <a:rPr lang="en-US" altLang="zh-CN" dirty="0"/>
              <a:t>77.3%</a:t>
            </a:r>
            <a:r>
              <a:rPr lang="zh-CN" altLang="en-US" dirty="0"/>
              <a:t>） </a:t>
            </a:r>
            <a:endParaRPr lang="en-US" altLang="zh-CN" dirty="0"/>
          </a:p>
          <a:p>
            <a:pPr marL="228600" lvl="2">
              <a:spcBef>
                <a:spcPts val="1000"/>
              </a:spcBef>
            </a:pPr>
            <a:r>
              <a:rPr lang="zh-CN" altLang="en-US" sz="2000" dirty="0"/>
              <a:t>系统测试</a:t>
            </a:r>
            <a:endParaRPr lang="en-US" altLang="zh-CN" sz="2000" dirty="0"/>
          </a:p>
          <a:p>
            <a:pPr lvl="1"/>
            <a:r>
              <a:rPr lang="en-US" altLang="zh-CN" sz="1600" dirty="0"/>
              <a:t>User</a:t>
            </a:r>
          </a:p>
          <a:p>
            <a:pPr lvl="1"/>
            <a:r>
              <a:rPr lang="en-US" altLang="zh-CN" sz="1600" dirty="0"/>
              <a:t>Sheet</a:t>
            </a:r>
          </a:p>
          <a:p>
            <a:pPr lvl="1"/>
            <a:r>
              <a:rPr lang="zh-CN" altLang="en-US" sz="1600" dirty="0"/>
              <a:t>通过率 </a:t>
            </a:r>
            <a:r>
              <a:rPr lang="en-US" altLang="zh-CN" sz="1600" dirty="0"/>
              <a:t>100%</a:t>
            </a:r>
            <a:r>
              <a:rPr lang="zh-CN" altLang="en-US" sz="1600" dirty="0"/>
              <a:t>，覆盖率 </a:t>
            </a:r>
            <a:r>
              <a:rPr lang="en-US" altLang="zh-CN" sz="1600" dirty="0"/>
              <a:t>96.7%</a:t>
            </a:r>
          </a:p>
          <a:p>
            <a:r>
              <a:rPr lang="zh-CN" altLang="en-US" dirty="0"/>
              <a:t>端到端测试（没有覆盖率指标）</a:t>
            </a:r>
            <a:endParaRPr lang="en-US" altLang="zh-CN" dirty="0"/>
          </a:p>
          <a:p>
            <a:pPr lvl="1"/>
            <a:r>
              <a:rPr lang="zh-CN" altLang="en-US" dirty="0"/>
              <a:t>单元格顺序一致性</a:t>
            </a:r>
            <a:endParaRPr lang="en-US" altLang="zh-CN" dirty="0"/>
          </a:p>
          <a:p>
            <a:pPr lvl="1"/>
            <a:r>
              <a:rPr lang="zh-CN" altLang="en-US" dirty="0"/>
              <a:t>缓存驱逐与加载</a:t>
            </a:r>
            <a:endParaRPr lang="en-US" altLang="zh-CN" dirty="0"/>
          </a:p>
          <a:p>
            <a:pPr lvl="1"/>
            <a:r>
              <a:rPr lang="zh-CN" altLang="en-US" dirty="0"/>
              <a:t>新增与删除节点</a:t>
            </a:r>
            <a:endParaRPr lang="en-US" altLang="zh-CN" dirty="0"/>
          </a:p>
          <a:p>
            <a:pPr lvl="1"/>
            <a:r>
              <a:rPr lang="en-US" altLang="zh-CN" dirty="0" err="1"/>
              <a:t>FSCheck</a:t>
            </a:r>
            <a:endParaRPr lang="zh-CN" altLang="en-US" dirty="0"/>
          </a:p>
          <a:p>
            <a:pPr lvl="1"/>
            <a:endParaRPr lang="en-US" altLang="zh-CN" sz="1600" dirty="0"/>
          </a:p>
          <a:p>
            <a:pPr lvl="1"/>
            <a:endParaRPr lang="en-US" altLang="zh-CN" sz="2400" dirty="0"/>
          </a:p>
          <a:p>
            <a:pPr marL="685800" lvl="3">
              <a:spcBef>
                <a:spcPts val="1000"/>
              </a:spcBef>
            </a:pPr>
            <a:endParaRPr lang="en-US" altLang="zh-CN" sz="1800" dirty="0"/>
          </a:p>
          <a:p>
            <a:pPr lvl="2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7DC7AB-C4E2-4A74-B5B3-161E0BA9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正确性测试</a:t>
            </a:r>
          </a:p>
        </p:txBody>
      </p:sp>
    </p:spTree>
    <p:extLst>
      <p:ext uri="{BB962C8B-B14F-4D97-AF65-F5344CB8AC3E}">
        <p14:creationId xmlns:p14="http://schemas.microsoft.com/office/powerpoint/2010/main" val="75835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E321A73-3D5F-4CCD-836E-7D2639898F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  <a:t>在缓存充足的情况下，我们测试了十个用户对单文件无限制随机写</a:t>
            </a:r>
            <a:r>
              <a:rPr lang="en-US" altLang="zh-CN" sz="1900" b="0" i="0" dirty="0">
                <a:solidFill>
                  <a:srgbClr val="333333"/>
                </a:solidFill>
                <a:effectLst/>
                <a:latin typeface="ArialMT"/>
              </a:rPr>
              <a:t>5</a:t>
            </a:r>
            <a: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  <a:t>分钟的性能，结果如下：</a:t>
            </a:r>
            <a:b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concurrency_test.go:37: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Duration: 300s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Users: 10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Total Send: 74250003 op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Total </a:t>
            </a:r>
            <a:r>
              <a:rPr lang="en-US" altLang="zh-CN" sz="1900" b="0" i="0" dirty="0" err="1">
                <a:solidFill>
                  <a:srgbClr val="5C5C5C"/>
                </a:solidFill>
                <a:effectLst/>
                <a:latin typeface="ArialMT"/>
              </a:rPr>
              <a:t>Recv</a:t>
            </a: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: 72389638 op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Send Rate: 24750 op/(s * user)</a:t>
            </a:r>
            <a:b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1" i="0" dirty="0" err="1">
                <a:solidFill>
                  <a:srgbClr val="5C5C5C"/>
                </a:solidFill>
                <a:effectLst/>
                <a:latin typeface="ArialMT"/>
              </a:rPr>
              <a:t>Recv</a:t>
            </a:r>
            <a:r>
              <a:rPr lang="en-US" altLang="zh-CN" sz="1900" b="1" i="0" dirty="0">
                <a:solidFill>
                  <a:srgbClr val="5C5C5C"/>
                </a:solidFill>
                <a:effectLst/>
                <a:latin typeface="ArialMT"/>
              </a:rPr>
              <a:t> Rate: 24129 op/(s * user)</a:t>
            </a:r>
            <a:br>
              <a:rPr lang="en-US" altLang="zh-CN" sz="1900" b="1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--- PASS: </a:t>
            </a:r>
            <a:r>
              <a:rPr lang="en-US" altLang="zh-CN" sz="1900" b="0" i="0" dirty="0" err="1">
                <a:solidFill>
                  <a:srgbClr val="5C5C5C"/>
                </a:solidFill>
                <a:effectLst/>
                <a:latin typeface="ArialMT"/>
              </a:rPr>
              <a:t>TestBenchmarkSingleFile</a:t>
            </a:r>
            <a:r>
              <a:rPr lang="en-US" altLang="zh-CN" sz="1900" b="0" i="0" dirty="0">
                <a:solidFill>
                  <a:srgbClr val="5C5C5C"/>
                </a:solidFill>
                <a:effectLst/>
                <a:latin typeface="ArialMT"/>
              </a:rPr>
              <a:t> (320.26s)</a:t>
            </a:r>
            <a:r>
              <a:rPr lang="en-US" altLang="zh-CN" sz="1900" dirty="0"/>
              <a:t> </a:t>
            </a:r>
          </a:p>
          <a:p>
            <a:endParaRPr lang="en-US" altLang="zh-CN" sz="1900" dirty="0"/>
          </a:p>
          <a:p>
            <a: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  <a:t>可以看到消息处理和转发的吞吐非常高，这是因为</a:t>
            </a:r>
            <a:r>
              <a:rPr lang="en-US" altLang="zh-CN" sz="1900" b="0" i="0" dirty="0">
                <a:solidFill>
                  <a:srgbClr val="333333"/>
                </a:solidFill>
                <a:effectLst/>
                <a:latin typeface="ArialMT"/>
              </a:rPr>
              <a:t>WebSocket</a:t>
            </a:r>
            <a:r>
              <a:rPr lang="zh-CN" altLang="en-US" sz="1900" b="0" i="0" dirty="0">
                <a:solidFill>
                  <a:srgbClr val="333333"/>
                </a:solidFill>
                <a:effectLst/>
                <a:latin typeface="MicrosoftYaHei"/>
              </a:rPr>
              <a:t>的无锁生产者消费者架构的良好设计带来的，同时也是缓存的作用。</a:t>
            </a:r>
            <a:r>
              <a:rPr lang="zh-CN" altLang="en-US" sz="1900" dirty="0"/>
              <a:t> </a:t>
            </a:r>
            <a:br>
              <a:rPr lang="zh-CN" altLang="en-US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D0F4B48-3039-4D35-A99F-A29DA96F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</a:p>
        </p:txBody>
      </p:sp>
    </p:spTree>
    <p:extLst>
      <p:ext uri="{BB962C8B-B14F-4D97-AF65-F5344CB8AC3E}">
        <p14:creationId xmlns:p14="http://schemas.microsoft.com/office/powerpoint/2010/main" val="246996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0D3385-972C-47A7-997B-F16AA8BECB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我将后端的最大缓存设置为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，这样每次修改都需要读写文件系统，在这样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的条件下测试结果如下：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concurrency_test.go:37: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Duration: 300s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Users: 10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Total Send: 165382496 op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Total </a:t>
            </a:r>
            <a:r>
              <a:rPr lang="en-US" altLang="zh-CN" sz="1800" b="0" i="0" dirty="0" err="1">
                <a:solidFill>
                  <a:srgbClr val="5C5C5C"/>
                </a:solidFill>
                <a:effectLst/>
                <a:latin typeface="ArialMT"/>
              </a:rPr>
              <a:t>Recv</a:t>
            </a: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: 40944 op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Send Rate: 55127 op/(s * user)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1" i="0" dirty="0" err="1">
                <a:solidFill>
                  <a:srgbClr val="5C5C5C"/>
                </a:solidFill>
                <a:effectLst/>
                <a:latin typeface="ArialMT"/>
              </a:rPr>
              <a:t>Recv</a:t>
            </a:r>
            <a:r>
              <a:rPr lang="en-US" altLang="zh-CN" sz="1800" b="1" i="0" dirty="0">
                <a:solidFill>
                  <a:srgbClr val="5C5C5C"/>
                </a:solidFill>
                <a:effectLst/>
                <a:latin typeface="ArialMT"/>
              </a:rPr>
              <a:t> Rate: 13 op/(s * user)</a:t>
            </a:r>
            <a:br>
              <a:rPr lang="en-US" altLang="zh-CN" sz="1800" b="1" i="0" dirty="0">
                <a:solidFill>
                  <a:srgbClr val="5C5C5C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--- PASS: </a:t>
            </a:r>
            <a:r>
              <a:rPr lang="en-US" altLang="zh-CN" sz="1800" b="0" i="0" dirty="0" err="1">
                <a:solidFill>
                  <a:srgbClr val="5C5C5C"/>
                </a:solidFill>
                <a:effectLst/>
                <a:latin typeface="ArialMT"/>
              </a:rPr>
              <a:t>TestBenchmarkSingleFile</a:t>
            </a:r>
            <a: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  <a:t> (320.27s)</a:t>
            </a:r>
            <a:br>
              <a:rPr lang="en-US" altLang="zh-CN" sz="1800" b="0" i="0" dirty="0">
                <a:solidFill>
                  <a:srgbClr val="5C5C5C"/>
                </a:solidFill>
                <a:effectLst/>
                <a:latin typeface="ArialMT"/>
              </a:rPr>
            </a:br>
            <a:endParaRPr lang="en-US" altLang="zh-CN" sz="1800" b="0" i="0" dirty="0">
              <a:solidFill>
                <a:srgbClr val="5C5C5C"/>
              </a:solidFill>
              <a:effectLst/>
              <a:latin typeface="ArialMT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可以看到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Recv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吞吐非常低，说明后端每秒钟只能处理十几个请求，只有缓存的两千分之一，缓存的重要性得以体现。</a:t>
            </a:r>
            <a:r>
              <a:rPr lang="zh-CN" altLang="en-US" dirty="0"/>
              <a:t>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840D06-E3D6-4C59-9030-D3A9E057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</a:p>
        </p:txBody>
      </p:sp>
    </p:spTree>
    <p:extLst>
      <p:ext uri="{BB962C8B-B14F-4D97-AF65-F5344CB8AC3E}">
        <p14:creationId xmlns:p14="http://schemas.microsoft.com/office/powerpoint/2010/main" val="594189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5022CA-D1B2-43A1-B79F-93534DA9BC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心跳 </a:t>
            </a:r>
            <a:r>
              <a:rPr lang="en-US" altLang="zh-CN" dirty="0"/>
              <a:t>&amp; </a:t>
            </a:r>
            <a:r>
              <a:rPr lang="zh-CN" altLang="en-US" dirty="0"/>
              <a:t>服务发现</a:t>
            </a:r>
            <a:endParaRPr lang="en-US" altLang="zh-CN" dirty="0"/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利用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ArialMT"/>
              </a:rPr>
              <a:t>ZooKeeper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中容器节点断开连接后自动删除的特性。为了解决一次性回调和重新注册之间遗漏的问题，我们利用了</a:t>
            </a:r>
            <a:r>
              <a:rPr lang="en-US" altLang="zh-CN" sz="1800" b="0" i="1" dirty="0" err="1">
                <a:solidFill>
                  <a:srgbClr val="333333"/>
                </a:solidFill>
                <a:effectLst/>
                <a:latin typeface="Arial-ItalicMT"/>
              </a:rPr>
              <a:t>ChildrenWatch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在注册和获取子节点的原子性和回调时新旧子节点的差集。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消息队列</a:t>
            </a:r>
            <a:endParaRPr lang="en-US" altLang="zh-CN" dirty="0"/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消息队列是以一个房间的形式组织的：</a:t>
            </a:r>
            <a:endParaRPr lang="en-US" altLang="zh-CN" dirty="0">
              <a:solidFill>
                <a:srgbClr val="333333"/>
              </a:solidFill>
              <a:latin typeface="MicrosoftYaHei"/>
            </a:endParaRPr>
          </a:p>
          <a:p>
            <a:pPr lvl="2"/>
            <a:r>
              <a:rPr lang="en-US" altLang="zh-CN" b="0" i="0" dirty="0">
                <a:solidFill>
                  <a:srgbClr val="333333"/>
                </a:solidFill>
                <a:effectLst/>
                <a:latin typeface="ArialMT"/>
              </a:rPr>
              <a:t>Log Room</a:t>
            </a:r>
          </a:p>
          <a:p>
            <a:pPr lvl="3"/>
            <a:r>
              <a:rPr lang="en-US" altLang="zh-CN" b="0" i="0" dirty="0">
                <a:solidFill>
                  <a:srgbClr val="333333"/>
                </a:solidFill>
                <a:effectLst/>
                <a:latin typeface="ArialMT"/>
              </a:rPr>
              <a:t>Log Channel 1</a:t>
            </a:r>
            <a:endParaRPr lang="en-US" altLang="zh-CN" dirty="0">
              <a:solidFill>
                <a:srgbClr val="333333"/>
              </a:solidFill>
              <a:latin typeface="MicrosoftYaHei"/>
            </a:endParaRPr>
          </a:p>
          <a:p>
            <a:r>
              <a:rPr lang="zh-CN" altLang="en-US" dirty="0"/>
              <a:t>选举</a:t>
            </a:r>
            <a:endParaRPr lang="en-US" altLang="zh-CN" dirty="0"/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所有参与选举的服务器在某个节点下创建顺序容器节点，序号最小的被选举为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Leader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。其它的节点需要监听在这个节点上，当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Leader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主动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Step Down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或者崩溃时，最小节点将会易位，新的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leader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被选举成功。</a:t>
            </a:r>
            <a:endParaRPr lang="en-US" altLang="zh-CN" dirty="0"/>
          </a:p>
          <a:p>
            <a:r>
              <a:rPr lang="zh-CN" altLang="en-US" dirty="0"/>
              <a:t>互斥锁</a:t>
            </a:r>
            <a:endParaRPr lang="en-US" altLang="zh-CN" dirty="0"/>
          </a:p>
          <a:p>
            <a:pPr lvl="1"/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通过创建同一个节点，创建成功的服务器获得锁；放锁时删除该节点。等待锁的服务器会监听事件，当节点被删除时重新竞争创建。</a:t>
            </a:r>
            <a:br>
              <a:rPr lang="zh-CN" altLang="en-US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DA6237-55B4-415B-AFB1-1E5CAABA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723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1C39CF-8E3C-4299-99B0-3CD749B3F0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心跳 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Arial-BoldMT"/>
              </a:rPr>
              <a:t>&amp; </a:t>
            </a:r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服务发现</a:t>
            </a:r>
            <a:b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为四个服务器创建回调函数，使用四个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Map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记录收到的对应节点事件的数量</a:t>
            </a:r>
            <a:br>
              <a:rPr lang="en-US" altLang="zh-CN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MicrosoftYaHei"/>
              </a:rPr>
              <a:t>…</a:t>
            </a:r>
          </a:p>
          <a:p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消息队列</a:t>
            </a:r>
            <a:b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创建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个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Log Room</a:t>
            </a:r>
            <a:b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…</a:t>
            </a:r>
          </a:p>
          <a:p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选举</a:t>
            </a:r>
            <a:b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生成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个候选者</a:t>
            </a:r>
            <a:br>
              <a:rPr lang="en-US" altLang="zh-CN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MicrosoftYaHei"/>
              </a:rPr>
              <a:t>…</a:t>
            </a:r>
          </a:p>
          <a:p>
            <a: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  <a:t>互斥锁</a:t>
            </a:r>
            <a:br>
              <a:rPr lang="zh-CN" altLang="en-US" sz="1800" b="1" i="0" dirty="0">
                <a:solidFill>
                  <a:srgbClr val="000000"/>
                </a:solidFill>
                <a:effectLst/>
                <a:latin typeface="MicrosoftYaHei-Bold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生成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ArialMT"/>
              </a:rPr>
              <a:t>10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  <a:t>个锁的竞争者</a:t>
            </a:r>
            <a:br>
              <a:rPr lang="en-US" altLang="zh-CN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r>
              <a:rPr lang="en-US" altLang="zh-CN" sz="1800" b="0" i="0" dirty="0">
                <a:solidFill>
                  <a:srgbClr val="333333"/>
                </a:solidFill>
                <a:effectLst/>
                <a:latin typeface="MicrosoftYaHei"/>
              </a:rPr>
              <a:t>…</a:t>
            </a:r>
            <a:br>
              <a:rPr lang="zh-CN" altLang="en-US" sz="1800" b="0" i="0" dirty="0">
                <a:solidFill>
                  <a:srgbClr val="333333"/>
                </a:solidFill>
                <a:effectLst/>
                <a:latin typeface="MicrosoftYaHei"/>
              </a:rPr>
            </a:b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9A418D-6F62-4DA7-B260-BC09D3D4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测试（详见测试文档）</a:t>
            </a:r>
          </a:p>
        </p:txBody>
      </p:sp>
    </p:spTree>
    <p:extLst>
      <p:ext uri="{BB962C8B-B14F-4D97-AF65-F5344CB8AC3E}">
        <p14:creationId xmlns:p14="http://schemas.microsoft.com/office/powerpoint/2010/main" val="1142637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7C70DCC-2389-4B19-A587-88DFB3730A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zh-CN" sz="2400" dirty="0" err="1">
                <a:solidFill>
                  <a:srgbClr val="333333"/>
                </a:solidFill>
                <a:latin typeface="MicrosoftYaHei"/>
              </a:rPr>
              <a:t>gDocs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部分，在</a:t>
            </a:r>
            <a:r>
              <a:rPr lang="en-US" altLang="zh-CN" sz="2400" dirty="0" err="1">
                <a:solidFill>
                  <a:srgbClr val="333333"/>
                </a:solidFill>
                <a:latin typeface="MicrosoftYaHei"/>
              </a:rPr>
              <a:t>dfs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的基础上设计并实现了一个用户友好，界面美观的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naive </a:t>
            </a:r>
            <a:r>
              <a:rPr lang="en-US" altLang="zh-CN" sz="2400" dirty="0" err="1">
                <a:solidFill>
                  <a:srgbClr val="333333"/>
                </a:solidFill>
                <a:latin typeface="MicrosoftYaHei"/>
              </a:rPr>
              <a:t>gdocs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应用，涵盖了所有文档中要求的基础功能和几乎所有附加功能；另外，实现了一个可动态扩容和负载均衡的分布式后端架构，在保证性能的基础上尽可能避免了单点故障的发生</a:t>
            </a:r>
            <a:endParaRPr lang="en-US" altLang="zh-CN" sz="2400" dirty="0">
              <a:solidFill>
                <a:srgbClr val="333333"/>
              </a:solidFill>
              <a:latin typeface="MicrosoftYaHei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DFS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部分，完整实现了文件系统基本接口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, Chunk, Fault , Consistency, Concurrency Control, Failure Recovery, Checkpoint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等所有功能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(basic + advanced)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。</a:t>
            </a:r>
            <a:endParaRPr lang="en-US" altLang="zh-CN" sz="2400" dirty="0">
              <a:solidFill>
                <a:srgbClr val="333333"/>
              </a:solidFill>
              <a:latin typeface="MicrosoftYaHei"/>
            </a:endParaRPr>
          </a:p>
          <a:p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支持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chunk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多副本，</a:t>
            </a:r>
            <a:r>
              <a:rPr lang="en-US" altLang="zh-CN" sz="2400" dirty="0" err="1">
                <a:solidFill>
                  <a:srgbClr val="333333"/>
                </a:solidFill>
                <a:latin typeface="MicrosoftYaHei"/>
              </a:rPr>
              <a:t>chunkserver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动态扩展、数据迁移、负载均衡，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master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借助</a:t>
            </a:r>
            <a:r>
              <a:rPr lang="en-US" altLang="zh-CN" sz="2400" dirty="0" err="1">
                <a:solidFill>
                  <a:srgbClr val="333333"/>
                </a:solidFill>
                <a:latin typeface="MicrosoftYaHei"/>
              </a:rPr>
              <a:t>kafka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日志同步，集群之间借助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zookeeper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进行服务发现、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leader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选举以及心跳检测，也实现了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backup-read,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链式数据传播，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checksum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等额外功能。</a:t>
            </a:r>
            <a:endParaRPr lang="en-US" altLang="zh-CN" sz="2400" dirty="0">
              <a:solidFill>
                <a:srgbClr val="333333"/>
              </a:solidFill>
              <a:latin typeface="MicrosoftYaHei"/>
            </a:endParaRPr>
          </a:p>
          <a:p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构造了一个强一致性，性能高效，可靠性稳定的分布式文件系统，并编写了详尽的测试，总代码量接近</a:t>
            </a:r>
            <a:r>
              <a:rPr lang="en-US" altLang="zh-CN" sz="2400" dirty="0">
                <a:solidFill>
                  <a:srgbClr val="333333"/>
                </a:solidFill>
                <a:latin typeface="MicrosoftYaHei"/>
              </a:rPr>
              <a:t>8000</a:t>
            </a:r>
            <a:r>
              <a:rPr lang="zh-CN" altLang="en-US" sz="2400" dirty="0">
                <a:solidFill>
                  <a:srgbClr val="333333"/>
                </a:solidFill>
                <a:latin typeface="MicrosoftYaHei"/>
              </a:rPr>
              <a:t>行。</a:t>
            </a:r>
          </a:p>
          <a:p>
            <a:pPr algn="l"/>
            <a:endParaRPr lang="en-US" altLang="zh-CN" sz="2400" dirty="0">
              <a:solidFill>
                <a:srgbClr val="333333"/>
              </a:solidFill>
              <a:latin typeface="MicrosoftYaHei"/>
            </a:endParaRP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5220889-FE2C-46EF-AD97-D61EF4A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633944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EDF823F-E773-4822-9B33-2F62F18619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518021910270 </a:t>
            </a:r>
            <a:r>
              <a:rPr lang="zh-CN" altLang="en-US" dirty="0"/>
              <a:t>蓝浩宁（</a:t>
            </a:r>
            <a:r>
              <a:rPr lang="en-US" altLang="zh-CN" dirty="0"/>
              <a:t>25%</a:t>
            </a:r>
            <a:r>
              <a:rPr lang="zh-CN" altLang="en-US" dirty="0"/>
              <a:t>）：前端</a:t>
            </a:r>
            <a:endParaRPr lang="en-US" altLang="zh-CN" dirty="0"/>
          </a:p>
          <a:p>
            <a:r>
              <a:rPr lang="en-US" altLang="zh-CN" dirty="0"/>
              <a:t>518021911145 </a:t>
            </a:r>
            <a:r>
              <a:rPr lang="zh-CN" altLang="en-US" dirty="0"/>
              <a:t>吴侃真（</a:t>
            </a:r>
            <a:r>
              <a:rPr lang="en-US" altLang="zh-CN" dirty="0"/>
              <a:t>25%</a:t>
            </a:r>
            <a:r>
              <a:rPr lang="zh-CN" altLang="en-US" dirty="0"/>
              <a:t>）：后端 </a:t>
            </a:r>
            <a:endParaRPr lang="en-US" altLang="zh-CN" dirty="0"/>
          </a:p>
          <a:p>
            <a:r>
              <a:rPr lang="en-US" altLang="zh-CN" dirty="0"/>
              <a:t>518021910917 </a:t>
            </a:r>
            <a:r>
              <a:rPr lang="zh-CN" altLang="en-US" dirty="0"/>
              <a:t>莫戈泉（</a:t>
            </a:r>
            <a:r>
              <a:rPr lang="en-US" altLang="zh-CN" dirty="0"/>
              <a:t>25%</a:t>
            </a:r>
            <a:r>
              <a:rPr lang="zh-CN" altLang="en-US" dirty="0"/>
              <a:t>）：</a:t>
            </a:r>
            <a:r>
              <a:rPr lang="en-US" altLang="zh-CN" dirty="0"/>
              <a:t>DFS</a:t>
            </a:r>
          </a:p>
          <a:p>
            <a:r>
              <a:rPr lang="en-US" altLang="zh-CN" dirty="0"/>
              <a:t>518021910896 </a:t>
            </a:r>
            <a:r>
              <a:rPr lang="zh-CN" altLang="en-US" dirty="0"/>
              <a:t>杨亘（</a:t>
            </a:r>
            <a:r>
              <a:rPr lang="en-US" altLang="zh-CN" dirty="0"/>
              <a:t>25%</a:t>
            </a:r>
            <a:r>
              <a:rPr lang="zh-CN" altLang="en-US" dirty="0"/>
              <a:t>）：</a:t>
            </a:r>
            <a:r>
              <a:rPr lang="en-US" altLang="zh-CN" dirty="0"/>
              <a:t>DFS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BDD4756-97FB-4140-A7B0-2A6E216B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3315823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5EE9163-05B4-4219-A1E6-8A2C6A328884}"/>
              </a:ext>
            </a:extLst>
          </p:cNvPr>
          <p:cNvSpPr>
            <a:spLocks noGrp="1"/>
          </p:cNvSpPr>
          <p:nvPr/>
        </p:nvSpPr>
        <p:spPr>
          <a:xfrm>
            <a:off x="494848" y="-2924713"/>
            <a:ext cx="8370515" cy="8372162"/>
          </a:xfrm>
          <a:custGeom>
            <a:avLst/>
            <a:gdLst>
              <a:gd name="T0" fmla="*/ 5333 w 10666"/>
              <a:gd name="T1" fmla="*/ 0 h 10666"/>
              <a:gd name="T2" fmla="*/ 0 w 10666"/>
              <a:gd name="T3" fmla="*/ 5333 h 10666"/>
              <a:gd name="T4" fmla="*/ 5333 w 10666"/>
              <a:gd name="T5" fmla="*/ 10666 h 10666"/>
              <a:gd name="T6" fmla="*/ 10666 w 10666"/>
              <a:gd name="T7" fmla="*/ 5333 h 10666"/>
              <a:gd name="T8" fmla="*/ 5333 w 10666"/>
              <a:gd name="T9" fmla="*/ 0 h 10666"/>
              <a:gd name="T10" fmla="*/ 5333 w 10666"/>
              <a:gd name="T11" fmla="*/ 1066 h 10666"/>
              <a:gd name="T12" fmla="*/ 8633 w 10666"/>
              <a:gd name="T13" fmla="*/ 2666 h 10666"/>
              <a:gd name="T14" fmla="*/ 5333 w 10666"/>
              <a:gd name="T15" fmla="*/ 2666 h 10666"/>
              <a:gd name="T16" fmla="*/ 3045 w 10666"/>
              <a:gd name="T17" fmla="*/ 3986 h 10666"/>
              <a:gd name="T18" fmla="*/ 2327 w 10666"/>
              <a:gd name="T19" fmla="*/ 2338 h 10666"/>
              <a:gd name="T20" fmla="*/ 5333 w 10666"/>
              <a:gd name="T21" fmla="*/ 1066 h 10666"/>
              <a:gd name="T22" fmla="*/ 6933 w 10666"/>
              <a:gd name="T23" fmla="*/ 5333 h 10666"/>
              <a:gd name="T24" fmla="*/ 6275 w 10666"/>
              <a:gd name="T25" fmla="*/ 6610 h 10666"/>
              <a:gd name="T26" fmla="*/ 6263 w 10666"/>
              <a:gd name="T27" fmla="*/ 6600 h 10666"/>
              <a:gd name="T28" fmla="*/ 6217 w 10666"/>
              <a:gd name="T29" fmla="*/ 6657 h 10666"/>
              <a:gd name="T30" fmla="*/ 5333 w 10666"/>
              <a:gd name="T31" fmla="*/ 6933 h 10666"/>
              <a:gd name="T32" fmla="*/ 3733 w 10666"/>
              <a:gd name="T33" fmla="*/ 5333 h 10666"/>
              <a:gd name="T34" fmla="*/ 5333 w 10666"/>
              <a:gd name="T35" fmla="*/ 3733 h 10666"/>
              <a:gd name="T36" fmla="*/ 6933 w 10666"/>
              <a:gd name="T37" fmla="*/ 5333 h 10666"/>
              <a:gd name="T38" fmla="*/ 4033 w 10666"/>
              <a:gd name="T39" fmla="*/ 9387 h 10666"/>
              <a:gd name="T40" fmla="*/ 1066 w 10666"/>
              <a:gd name="T41" fmla="*/ 5333 h 10666"/>
              <a:gd name="T42" fmla="*/ 1591 w 10666"/>
              <a:gd name="T43" fmla="*/ 3318 h 10666"/>
              <a:gd name="T44" fmla="*/ 2711 w 10666"/>
              <a:gd name="T45" fmla="*/ 5887 h 10666"/>
              <a:gd name="T46" fmla="*/ 2724 w 10666"/>
              <a:gd name="T47" fmla="*/ 5881 h 10666"/>
              <a:gd name="T48" fmla="*/ 5158 w 10666"/>
              <a:gd name="T49" fmla="*/ 7982 h 10666"/>
              <a:gd name="T50" fmla="*/ 4033 w 10666"/>
              <a:gd name="T51" fmla="*/ 9387 h 10666"/>
              <a:gd name="T52" fmla="*/ 9600 w 10666"/>
              <a:gd name="T53" fmla="*/ 5333 h 10666"/>
              <a:gd name="T54" fmla="*/ 5333 w 10666"/>
              <a:gd name="T55" fmla="*/ 9600 h 10666"/>
              <a:gd name="T56" fmla="*/ 5233 w 10666"/>
              <a:gd name="T57" fmla="*/ 9594 h 10666"/>
              <a:gd name="T58" fmla="*/ 6974 w 10666"/>
              <a:gd name="T59" fmla="*/ 7419 h 10666"/>
              <a:gd name="T60" fmla="*/ 8000 w 10666"/>
              <a:gd name="T61" fmla="*/ 5333 h 10666"/>
              <a:gd name="T62" fmla="*/ 7453 w 10666"/>
              <a:gd name="T63" fmla="*/ 3733 h 10666"/>
              <a:gd name="T64" fmla="*/ 9274 w 10666"/>
              <a:gd name="T65" fmla="*/ 3733 h 10666"/>
              <a:gd name="T66" fmla="*/ 9600 w 10666"/>
              <a:gd name="T67" fmla="*/ 5333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66" h="10666">
                <a:moveTo>
                  <a:pt x="5333" y="0"/>
                </a:moveTo>
                <a:cubicBezTo>
                  <a:pt x="2442" y="0"/>
                  <a:pt x="0" y="2442"/>
                  <a:pt x="0" y="5333"/>
                </a:cubicBezTo>
                <a:cubicBezTo>
                  <a:pt x="0" y="8224"/>
                  <a:pt x="2442" y="10666"/>
                  <a:pt x="5333" y="10666"/>
                </a:cubicBezTo>
                <a:cubicBezTo>
                  <a:pt x="8224" y="10666"/>
                  <a:pt x="10666" y="8224"/>
                  <a:pt x="10666" y="5333"/>
                </a:cubicBezTo>
                <a:cubicBezTo>
                  <a:pt x="10666" y="2442"/>
                  <a:pt x="8224" y="0"/>
                  <a:pt x="5333" y="0"/>
                </a:cubicBezTo>
                <a:close/>
                <a:moveTo>
                  <a:pt x="5333" y="1066"/>
                </a:moveTo>
                <a:cubicBezTo>
                  <a:pt x="6647" y="1066"/>
                  <a:pt x="7843" y="1698"/>
                  <a:pt x="8633" y="2666"/>
                </a:cubicBezTo>
                <a:lnTo>
                  <a:pt x="5333" y="2666"/>
                </a:lnTo>
                <a:cubicBezTo>
                  <a:pt x="4356" y="2666"/>
                  <a:pt x="3510" y="3200"/>
                  <a:pt x="3045" y="3986"/>
                </a:cubicBezTo>
                <a:lnTo>
                  <a:pt x="2327" y="2338"/>
                </a:lnTo>
                <a:cubicBezTo>
                  <a:pt x="3105" y="1558"/>
                  <a:pt x="4174" y="1066"/>
                  <a:pt x="5333" y="1066"/>
                </a:cubicBezTo>
                <a:close/>
                <a:moveTo>
                  <a:pt x="6933" y="5333"/>
                </a:moveTo>
                <a:cubicBezTo>
                  <a:pt x="6933" y="5850"/>
                  <a:pt x="6670" y="6315"/>
                  <a:pt x="6275" y="6610"/>
                </a:cubicBezTo>
                <a:lnTo>
                  <a:pt x="6263" y="6600"/>
                </a:lnTo>
                <a:lnTo>
                  <a:pt x="6217" y="6657"/>
                </a:lnTo>
                <a:cubicBezTo>
                  <a:pt x="5957" y="6836"/>
                  <a:pt x="5649" y="6932"/>
                  <a:pt x="5333" y="6933"/>
                </a:cubicBezTo>
                <a:cubicBezTo>
                  <a:pt x="4466" y="6933"/>
                  <a:pt x="3733" y="6200"/>
                  <a:pt x="3733" y="5333"/>
                </a:cubicBezTo>
                <a:cubicBezTo>
                  <a:pt x="3733" y="4466"/>
                  <a:pt x="4466" y="3733"/>
                  <a:pt x="5333" y="3733"/>
                </a:cubicBezTo>
                <a:cubicBezTo>
                  <a:pt x="6200" y="3733"/>
                  <a:pt x="6933" y="4466"/>
                  <a:pt x="6933" y="5333"/>
                </a:cubicBezTo>
                <a:close/>
                <a:moveTo>
                  <a:pt x="4033" y="9387"/>
                </a:moveTo>
                <a:cubicBezTo>
                  <a:pt x="2333" y="8822"/>
                  <a:pt x="1066" y="7195"/>
                  <a:pt x="1066" y="5333"/>
                </a:cubicBezTo>
                <a:cubicBezTo>
                  <a:pt x="1066" y="4610"/>
                  <a:pt x="1257" y="3922"/>
                  <a:pt x="1591" y="3318"/>
                </a:cubicBezTo>
                <a:lnTo>
                  <a:pt x="2711" y="5887"/>
                </a:lnTo>
                <a:lnTo>
                  <a:pt x="2724" y="5881"/>
                </a:lnTo>
                <a:cubicBezTo>
                  <a:pt x="2974" y="7047"/>
                  <a:pt x="3968" y="7905"/>
                  <a:pt x="5158" y="7982"/>
                </a:cubicBezTo>
                <a:lnTo>
                  <a:pt x="4033" y="9387"/>
                </a:lnTo>
                <a:close/>
                <a:moveTo>
                  <a:pt x="9600" y="5333"/>
                </a:moveTo>
                <a:cubicBezTo>
                  <a:pt x="9600" y="7646"/>
                  <a:pt x="7646" y="9600"/>
                  <a:pt x="5333" y="9600"/>
                </a:cubicBezTo>
                <a:cubicBezTo>
                  <a:pt x="5299" y="9600"/>
                  <a:pt x="5267" y="9595"/>
                  <a:pt x="5233" y="9594"/>
                </a:cubicBezTo>
                <a:lnTo>
                  <a:pt x="6974" y="7419"/>
                </a:lnTo>
                <a:cubicBezTo>
                  <a:pt x="7593" y="6930"/>
                  <a:pt x="8000" y="6182"/>
                  <a:pt x="8000" y="5333"/>
                </a:cubicBezTo>
                <a:cubicBezTo>
                  <a:pt x="8000" y="4730"/>
                  <a:pt x="7791" y="4180"/>
                  <a:pt x="7453" y="3733"/>
                </a:cubicBezTo>
                <a:lnTo>
                  <a:pt x="9274" y="3733"/>
                </a:lnTo>
                <a:cubicBezTo>
                  <a:pt x="9482" y="4230"/>
                  <a:pt x="9600" y="4770"/>
                  <a:pt x="9600" y="5333"/>
                </a:cubicBezTo>
                <a:close/>
              </a:path>
            </a:pathLst>
          </a:cu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总体技术栈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D2F938-91A9-42B0-B3B2-9868F7B870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39" y="2125502"/>
            <a:ext cx="404227" cy="380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A69B08-FF0E-4E84-ABA2-81C65DB51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135" y="5602344"/>
            <a:ext cx="553153" cy="4446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089C763-63EB-4BF0-BE9B-B62908115E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62" y="3786115"/>
            <a:ext cx="506613" cy="32436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0391255-E065-4AFE-A1AB-0A68725FAD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70306" y="2146024"/>
            <a:ext cx="408586" cy="384477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1777EDB-02EB-4FE9-A299-FD0ACE94D433}"/>
              </a:ext>
            </a:extLst>
          </p:cNvPr>
          <p:cNvSpPr/>
          <p:nvPr/>
        </p:nvSpPr>
        <p:spPr>
          <a:xfrm>
            <a:off x="1538024" y="2020813"/>
            <a:ext cx="7111127" cy="63906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93FA724-B650-414B-A06A-9BB52BD2FF62}"/>
              </a:ext>
            </a:extLst>
          </p:cNvPr>
          <p:cNvSpPr/>
          <p:nvPr/>
        </p:nvSpPr>
        <p:spPr>
          <a:xfrm>
            <a:off x="1566200" y="2881036"/>
            <a:ext cx="7111127" cy="1505237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744F81D-D535-47BA-B267-E835B9A726C3}"/>
              </a:ext>
            </a:extLst>
          </p:cNvPr>
          <p:cNvSpPr/>
          <p:nvPr/>
        </p:nvSpPr>
        <p:spPr>
          <a:xfrm>
            <a:off x="1566200" y="4564613"/>
            <a:ext cx="7111127" cy="63906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33A0D73-3530-429B-B551-87DC4F56226E}"/>
              </a:ext>
            </a:extLst>
          </p:cNvPr>
          <p:cNvSpPr/>
          <p:nvPr/>
        </p:nvSpPr>
        <p:spPr>
          <a:xfrm>
            <a:off x="1571072" y="5501099"/>
            <a:ext cx="7106255" cy="63906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EFF537-85A0-4B04-9528-EF2925B3E8F2}"/>
              </a:ext>
            </a:extLst>
          </p:cNvPr>
          <p:cNvSpPr txBox="1"/>
          <p:nvPr/>
        </p:nvSpPr>
        <p:spPr>
          <a:xfrm>
            <a:off x="175122" y="2171739"/>
            <a:ext cx="107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Bahnschrift" panose="020B0502040204020203" pitchFamily="34" charset="0"/>
                <a:ea typeface="华文琥珀" panose="02010800040101010101" pitchFamily="2" charset="-122"/>
              </a:rPr>
              <a:t>frontend</a:t>
            </a:r>
            <a:endParaRPr lang="zh-CN" altLang="en-US" dirty="0">
              <a:solidFill>
                <a:schemeClr val="accent1"/>
              </a:solidFill>
              <a:latin typeface="Bahnschrift" panose="020B0502040204020203" pitchFamily="34" charset="0"/>
              <a:ea typeface="华文琥珀" panose="0201080004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4EA794-8496-4830-8AAA-06D0C924D500}"/>
              </a:ext>
            </a:extLst>
          </p:cNvPr>
          <p:cNvSpPr txBox="1"/>
          <p:nvPr/>
        </p:nvSpPr>
        <p:spPr>
          <a:xfrm>
            <a:off x="174544" y="3448988"/>
            <a:ext cx="108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Bahnschrift" panose="020B0502040204020203" pitchFamily="34" charset="0"/>
                <a:ea typeface="华文琥珀" panose="02010800040101010101" pitchFamily="2" charset="-122"/>
              </a:rPr>
              <a:t>backend</a:t>
            </a:r>
            <a:endParaRPr lang="zh-CN" altLang="en-US" dirty="0">
              <a:solidFill>
                <a:schemeClr val="accent1"/>
              </a:solidFill>
              <a:latin typeface="Bahnschrift" panose="020B0502040204020203" pitchFamily="34" charset="0"/>
              <a:ea typeface="华文琥珀" panose="0201080004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DE882B-05FD-41AE-BA33-484AA3B58994}"/>
              </a:ext>
            </a:extLst>
          </p:cNvPr>
          <p:cNvSpPr txBox="1"/>
          <p:nvPr/>
        </p:nvSpPr>
        <p:spPr>
          <a:xfrm>
            <a:off x="482255" y="4715641"/>
            <a:ext cx="52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  <a:latin typeface="Bahnschrift" panose="020B0502040204020203" pitchFamily="34" charset="0"/>
                <a:ea typeface="华文琥珀" panose="02010800040101010101" pitchFamily="2" charset="-122"/>
              </a:rPr>
              <a:t>dfs</a:t>
            </a:r>
            <a:endParaRPr lang="zh-CN" altLang="en-US" dirty="0">
              <a:solidFill>
                <a:schemeClr val="accent1"/>
              </a:solidFill>
              <a:latin typeface="Bahnschrift" panose="020B0502040204020203" pitchFamily="34" charset="0"/>
              <a:ea typeface="华文琥珀" panose="0201080004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79F652-1F6B-4C2A-AC23-43F7B2466807}"/>
              </a:ext>
            </a:extLst>
          </p:cNvPr>
          <p:cNvSpPr txBox="1"/>
          <p:nvPr/>
        </p:nvSpPr>
        <p:spPr>
          <a:xfrm>
            <a:off x="145975" y="5666732"/>
            <a:ext cx="142022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Bahnschrift" panose="020B0502040204020203" pitchFamily="34" charset="0"/>
                <a:ea typeface="华文琥珀" panose="02010800040101010101" pitchFamily="2" charset="-122"/>
              </a:rPr>
              <a:t>deployment</a:t>
            </a:r>
            <a:endParaRPr lang="zh-CN" altLang="en-US" dirty="0">
              <a:solidFill>
                <a:schemeClr val="accent1"/>
              </a:solidFill>
              <a:latin typeface="Bahnschrift" panose="020B0502040204020203" pitchFamily="34" charset="0"/>
              <a:ea typeface="华文琥珀" panose="02010800040101010101" pitchFamily="2" charset="-122"/>
            </a:endParaRPr>
          </a:p>
        </p:txBody>
      </p:sp>
      <p:pic>
        <p:nvPicPr>
          <p:cNvPr id="2050" name="Picture 2" descr="Websocket Client">
            <a:extLst>
              <a:ext uri="{FF2B5EF4-FFF2-40B4-BE49-F238E27FC236}">
                <a16:creationId xmlns:a16="http://schemas.microsoft.com/office/drawing/2014/main" id="{DD0977F1-8BAE-4316-9D35-E3220182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691" y="2106760"/>
            <a:ext cx="592383" cy="44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F1CA64-6867-4B0E-A7A9-683B804E6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0692" y="2077324"/>
            <a:ext cx="477460" cy="52187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7A30BCE-AF0F-485B-9768-77E5BDF81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2047" y="5666732"/>
            <a:ext cx="1097375" cy="32768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AE90099-7EE5-455E-B964-014D7A2F57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15" y="8269290"/>
            <a:ext cx="121873" cy="54233"/>
          </a:xfrm>
          <a:prstGeom prst="rect">
            <a:avLst/>
          </a:prstGeom>
        </p:spPr>
      </p:pic>
      <p:pic>
        <p:nvPicPr>
          <p:cNvPr id="2052" name="Picture 4" descr="Apache ZooKeeper logo.svg">
            <a:extLst>
              <a:ext uri="{FF2B5EF4-FFF2-40B4-BE49-F238E27FC236}">
                <a16:creationId xmlns:a16="http://schemas.microsoft.com/office/drawing/2014/main" id="{E742D652-2C98-4556-BD2E-5C907CD5B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17" y="4617736"/>
            <a:ext cx="899314" cy="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A7025A3-02D8-4A92-8A91-94448B8025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6971" y="4641204"/>
            <a:ext cx="1150720" cy="518205"/>
          </a:xfrm>
          <a:prstGeom prst="rect">
            <a:avLst/>
          </a:prstGeom>
        </p:spPr>
      </p:pic>
      <p:pic>
        <p:nvPicPr>
          <p:cNvPr id="2054" name="Picture 6" descr="Hypertext Transfer Protocol - Wikipedia">
            <a:extLst>
              <a:ext uri="{FF2B5EF4-FFF2-40B4-BE49-F238E27FC236}">
                <a16:creationId xmlns:a16="http://schemas.microsoft.com/office/drawing/2014/main" id="{B02FC44A-43EB-47F4-92C9-4B6BC2692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32" y="2071482"/>
            <a:ext cx="998798" cy="5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ginx 1.18.0 is here and these are its most important changes | Linux  Addicts">
            <a:extLst>
              <a:ext uri="{FF2B5EF4-FFF2-40B4-BE49-F238E27FC236}">
                <a16:creationId xmlns:a16="http://schemas.microsoft.com/office/drawing/2014/main" id="{F6F431FE-65BA-43C8-82C6-8A5D285F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06" y="5564750"/>
            <a:ext cx="1272389" cy="5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Apache ZooKeeper logo.svg">
            <a:extLst>
              <a:ext uri="{FF2B5EF4-FFF2-40B4-BE49-F238E27FC236}">
                <a16:creationId xmlns:a16="http://schemas.microsoft.com/office/drawing/2014/main" id="{A4B1E6BA-362D-4A6F-A14F-D36F0DD9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95" y="3691528"/>
            <a:ext cx="899314" cy="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301 Redirect: Definition, Types, Methods and How to Setup It Up for Any  Website">
            <a:extLst>
              <a:ext uri="{FF2B5EF4-FFF2-40B4-BE49-F238E27FC236}">
                <a16:creationId xmlns:a16="http://schemas.microsoft.com/office/drawing/2014/main" id="{A777446C-B0BE-468C-936A-7EF34CDA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33" y="3031835"/>
            <a:ext cx="1024343" cy="53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SON Web Tokens - jwt.io">
            <a:extLst>
              <a:ext uri="{FF2B5EF4-FFF2-40B4-BE49-F238E27FC236}">
                <a16:creationId xmlns:a16="http://schemas.microsoft.com/office/drawing/2014/main" id="{90B43689-47BE-4360-A32E-7AD6E434E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06" y="3037799"/>
            <a:ext cx="908773" cy="4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Websocket Client">
            <a:extLst>
              <a:ext uri="{FF2B5EF4-FFF2-40B4-BE49-F238E27FC236}">
                <a16:creationId xmlns:a16="http://schemas.microsoft.com/office/drawing/2014/main" id="{75067210-BCC3-4B59-BF40-D04F1453B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691" y="3064560"/>
            <a:ext cx="592383" cy="44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Hypertext Transfer Protocol - Wikipedia">
            <a:extLst>
              <a:ext uri="{FF2B5EF4-FFF2-40B4-BE49-F238E27FC236}">
                <a16:creationId xmlns:a16="http://schemas.microsoft.com/office/drawing/2014/main" id="{DEF48D86-A71D-4283-B4BD-3399C44F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32" y="3019646"/>
            <a:ext cx="998798" cy="5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28DCA97-14DC-4435-9590-98B6D9E6A3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23247" y="3751383"/>
            <a:ext cx="665086" cy="426337"/>
          </a:xfrm>
          <a:prstGeom prst="rect">
            <a:avLst/>
          </a:prstGeom>
        </p:spPr>
      </p:pic>
      <p:sp>
        <p:nvSpPr>
          <p:cNvPr id="40" name="AutoShape 14" descr="build:passed">
            <a:extLst>
              <a:ext uri="{FF2B5EF4-FFF2-40B4-BE49-F238E27FC236}">
                <a16:creationId xmlns:a16="http://schemas.microsoft.com/office/drawing/2014/main" id="{20C4A532-706B-4BBD-8F93-05002FF318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7D64D04-09BD-4F9A-97B8-7E1FE9CE48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79073" y="6373709"/>
            <a:ext cx="831787" cy="21465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5759306-C8BB-4144-AC23-BA177B3AAB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5552" y="6326616"/>
            <a:ext cx="1139871" cy="26174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7DA43E6-E129-4DA8-8919-2EBDCDD175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31793" y="6329817"/>
            <a:ext cx="737494" cy="2404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8EDBA7F-0DA0-4D6C-A7F2-C5FC7B0E153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43051" y="5553719"/>
            <a:ext cx="1516511" cy="4801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278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总体架构 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DFS </a:t>
            </a:r>
            <a:r>
              <a:rPr lang="zh-CN" altLang="en-US" sz="2400" dirty="0"/>
              <a:t>设计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后端设计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项目总结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863906-D1A2-41B2-B626-0627AF6735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基础功能</a:t>
            </a:r>
            <a:endParaRPr lang="en-US" altLang="zh-CN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用户</a:t>
            </a:r>
            <a:r>
              <a:rPr lang="zh-CN" altLang="en-US" dirty="0"/>
              <a:t>登录注册以及文档管理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后端文档内容</a:t>
            </a:r>
            <a:r>
              <a:rPr lang="zh-CN" altLang="en-US" dirty="0"/>
              <a:t>渲染（</a:t>
            </a:r>
            <a:r>
              <a:rPr lang="en-US" altLang="zh-CN" dirty="0"/>
              <a:t>Sheet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</a:t>
            </a:r>
            <a:r>
              <a:rPr lang="zh-CN" altLang="en-US" dirty="0"/>
              <a:t>多用户协作（异步加入，并发控制）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删除文件以及</a:t>
            </a:r>
            <a:r>
              <a:rPr lang="zh-CN" altLang="en-US" dirty="0"/>
              <a:t>文件回收站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1"/>
                </a:solidFill>
              </a:rPr>
              <a:t>进阶功能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文档内</a:t>
            </a:r>
            <a:r>
              <a:rPr lang="zh-CN" altLang="en-US" dirty="0"/>
              <a:t>插入图片（文件）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</a:t>
            </a:r>
            <a:r>
              <a:rPr lang="zh-CN" altLang="en-US" dirty="0"/>
              <a:t>查看用户修改记录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</a:t>
            </a:r>
            <a:r>
              <a:rPr lang="zh-CN" altLang="en-US" dirty="0"/>
              <a:t>版本控制（自动</a:t>
            </a:r>
            <a:r>
              <a:rPr lang="en-US" altLang="zh-CN" dirty="0"/>
              <a:t>/</a:t>
            </a:r>
            <a:r>
              <a:rPr lang="zh-CN" altLang="en-US" dirty="0"/>
              <a:t>手动保存</a:t>
            </a:r>
            <a:r>
              <a:rPr lang="en-US" altLang="zh-CN" dirty="0"/>
              <a:t>, </a:t>
            </a:r>
            <a:r>
              <a:rPr lang="zh-CN" altLang="en-US" dirty="0"/>
              <a:t>回退）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</a:t>
            </a:r>
            <a:r>
              <a:rPr lang="zh-CN" altLang="en-US" dirty="0"/>
              <a:t>多后端设计（自动迁移，负载均衡）</a:t>
            </a:r>
            <a:r>
              <a:rPr lang="zh-CN" altLang="en-US" dirty="0">
                <a:solidFill>
                  <a:srgbClr val="FF0000"/>
                </a:solidFill>
              </a:rPr>
              <a:t>（附加）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64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271BD2B-ADEC-48D3-B3FF-F60FAEE680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5" y="1910225"/>
            <a:ext cx="7975600" cy="440162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网页架构</a:t>
            </a:r>
          </a:p>
        </p:txBody>
      </p:sp>
    </p:spTree>
    <p:extLst>
      <p:ext uri="{BB962C8B-B14F-4D97-AF65-F5344CB8AC3E}">
        <p14:creationId xmlns:p14="http://schemas.microsoft.com/office/powerpoint/2010/main" val="260126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标准流程</a:t>
            </a:r>
          </a:p>
        </p:txBody>
      </p:sp>
      <p:pic>
        <p:nvPicPr>
          <p:cNvPr id="6" name="基本步骤_Trim">
            <a:hlinkClick r:id="" action="ppaction://media"/>
            <a:extLst>
              <a:ext uri="{FF2B5EF4-FFF2-40B4-BE49-F238E27FC236}">
                <a16:creationId xmlns:a16="http://schemas.microsoft.com/office/drawing/2014/main" id="{EEE878C2-8568-4D67-80C7-628DFBD55A94}"/>
              </a:ext>
            </a:extLst>
          </p:cNvPr>
          <p:cNvPicPr>
            <a:picLocks noGrp="1" noChangeAspect="1"/>
          </p:cNvPicPr>
          <p:nvPr>
            <p:ph sz="quarter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6" end="13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1" y="1548460"/>
            <a:ext cx="9134109" cy="4880531"/>
          </a:xfrm>
        </p:spPr>
      </p:pic>
    </p:spTree>
    <p:extLst>
      <p:ext uri="{BB962C8B-B14F-4D97-AF65-F5344CB8AC3E}">
        <p14:creationId xmlns:p14="http://schemas.microsoft.com/office/powerpoint/2010/main" val="5328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协同编辑</a:t>
            </a:r>
          </a:p>
        </p:txBody>
      </p:sp>
      <p:pic>
        <p:nvPicPr>
          <p:cNvPr id="5" name="协同编辑_Trim">
            <a:hlinkClick r:id="" action="ppaction://media"/>
            <a:extLst>
              <a:ext uri="{FF2B5EF4-FFF2-40B4-BE49-F238E27FC236}">
                <a16:creationId xmlns:a16="http://schemas.microsoft.com/office/drawing/2014/main" id="{7624ABCB-571E-42F1-9AB1-EFA4C58A9247}"/>
              </a:ext>
            </a:extLst>
          </p:cNvPr>
          <p:cNvPicPr>
            <a:picLocks noGrp="1" noChangeAspect="1"/>
          </p:cNvPicPr>
          <p:nvPr>
            <p:ph sz="quarter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1" end="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8" y="1595068"/>
            <a:ext cx="9131742" cy="4879266"/>
          </a:xfrm>
        </p:spPr>
      </p:pic>
    </p:spTree>
    <p:extLst>
      <p:ext uri="{BB962C8B-B14F-4D97-AF65-F5344CB8AC3E}">
        <p14:creationId xmlns:p14="http://schemas.microsoft.com/office/powerpoint/2010/main" val="261997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4222;#37422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4222;#374222;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1455</TotalTime>
  <Words>2350</Words>
  <Application>Microsoft Office PowerPoint</Application>
  <PresentationFormat>全屏显示(4:3)</PresentationFormat>
  <Paragraphs>335</Paragraphs>
  <Slides>39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Arial-BoldMT</vt:lpstr>
      <vt:lpstr>Arial-ItalicMT</vt:lpstr>
      <vt:lpstr>ArialMT</vt:lpstr>
      <vt:lpstr>MicrosoftYaHei</vt:lpstr>
      <vt:lpstr>MicrosoftYaHei-Bold</vt:lpstr>
      <vt:lpstr>等线</vt:lpstr>
      <vt:lpstr>等线 Light</vt:lpstr>
      <vt:lpstr>微软雅黑</vt:lpstr>
      <vt:lpstr>Arial</vt:lpstr>
      <vt:lpstr>Bahnschrift</vt:lpstr>
      <vt:lpstr>Calibri</vt:lpstr>
      <vt:lpstr>2016-VI主题-蓝</vt:lpstr>
      <vt:lpstr>SSFD-Naive gDocs</vt:lpstr>
      <vt:lpstr>目录 Contents</vt:lpstr>
      <vt:lpstr>PowerPoint 演示文稿</vt:lpstr>
      <vt:lpstr>PowerPoint 演示文稿</vt:lpstr>
      <vt:lpstr>目录 Contents</vt:lpstr>
      <vt:lpstr>功能点</vt:lpstr>
      <vt:lpstr>网页架构</vt:lpstr>
      <vt:lpstr>标准流程</vt:lpstr>
      <vt:lpstr>协同编辑</vt:lpstr>
      <vt:lpstr>并发控制</vt:lpstr>
      <vt:lpstr>目录 Contents</vt:lpstr>
      <vt:lpstr>DFS总体架构</vt:lpstr>
      <vt:lpstr>Operation </vt:lpstr>
      <vt:lpstr>Chunk &amp; Replication</vt:lpstr>
      <vt:lpstr>Fault Tolerance </vt:lpstr>
      <vt:lpstr>Consistency</vt:lpstr>
      <vt:lpstr>Concurrency Control</vt:lpstr>
      <vt:lpstr>Failure Recovery &amp; Checkpoint</vt:lpstr>
      <vt:lpstr>Scalability &amp; Load balance</vt:lpstr>
      <vt:lpstr>Efficiency</vt:lpstr>
      <vt:lpstr>目录 Contents</vt:lpstr>
      <vt:lpstr>后端架构</vt:lpstr>
      <vt:lpstr>分布式设计</vt:lpstr>
      <vt:lpstr>Scalability</vt:lpstr>
      <vt:lpstr>Consistency &amp; Availability</vt:lpstr>
      <vt:lpstr>Performance</vt:lpstr>
      <vt:lpstr>缓存池和MemSheet</vt:lpstr>
      <vt:lpstr>Websocket设计</vt:lpstr>
      <vt:lpstr>单元格加锁</vt:lpstr>
      <vt:lpstr>单元格内容一致性</vt:lpstr>
      <vt:lpstr>高性能WebSocket</vt:lpstr>
      <vt:lpstr>正确性测试</vt:lpstr>
      <vt:lpstr>性能测试</vt:lpstr>
      <vt:lpstr>性能测试</vt:lpstr>
      <vt:lpstr>ZooKeeper</vt:lpstr>
      <vt:lpstr>测试（详见测试文档）</vt:lpstr>
      <vt:lpstr>总结</vt:lpstr>
      <vt:lpstr>分工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侃真 吴</cp:lastModifiedBy>
  <cp:revision>90</cp:revision>
  <dcterms:created xsi:type="dcterms:W3CDTF">2016-04-20T02:59:17Z</dcterms:created>
  <dcterms:modified xsi:type="dcterms:W3CDTF">2021-07-17T16:10:26Z</dcterms:modified>
</cp:coreProperties>
</file>